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66" r:id="rId4"/>
    <p:sldId id="271" r:id="rId5"/>
    <p:sldId id="272" r:id="rId6"/>
    <p:sldId id="281" r:id="rId7"/>
    <p:sldId id="282" r:id="rId8"/>
    <p:sldId id="258" r:id="rId9"/>
    <p:sldId id="263" r:id="rId10"/>
    <p:sldId id="264" r:id="rId11"/>
    <p:sldId id="259" r:id="rId12"/>
    <p:sldId id="262" r:id="rId13"/>
    <p:sldId id="260" r:id="rId14"/>
    <p:sldId id="261" r:id="rId15"/>
    <p:sldId id="285" r:id="rId16"/>
    <p:sldId id="284" r:id="rId17"/>
    <p:sldId id="265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DAADAF2-D74A-19F6-13F6-B5AC0A6B593D}" name="Marien Provoost" initials="MP" userId="S::m.provoost@zundert.nl::8ad80398-28c2-402b-89b6-b4e4058713b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A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napToGrid="0">
      <p:cViewPr>
        <p:scale>
          <a:sx n="100" d="100"/>
          <a:sy n="100" d="100"/>
        </p:scale>
        <p:origin x="1320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AA947A-E257-49E3-9BFD-9890E04C5B96}" type="doc">
      <dgm:prSet loTypeId="urn:microsoft.com/office/officeart/2005/8/layout/chevron2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nl-NL"/>
        </a:p>
      </dgm:t>
    </dgm:pt>
    <dgm:pt modelId="{CA31D8BC-4491-4307-A432-19F6874D1ADA}">
      <dgm:prSet phldrT="[Tekst]" phldr="0"/>
      <dgm:spPr/>
      <dgm:t>
        <a:bodyPr/>
        <a:lstStyle/>
        <a:p>
          <a:r>
            <a:rPr lang="nl-NL" dirty="0"/>
            <a:t>Collegebesluit op de visie</a:t>
          </a:r>
        </a:p>
      </dgm:t>
    </dgm:pt>
    <dgm:pt modelId="{38ABB3A7-E661-49D3-AC59-5B6EAB8B2AD6}" type="parTrans" cxnId="{5AD8CA83-3B01-4712-9D63-876F7C307859}">
      <dgm:prSet/>
      <dgm:spPr/>
      <dgm:t>
        <a:bodyPr/>
        <a:lstStyle/>
        <a:p>
          <a:endParaRPr lang="nl-NL"/>
        </a:p>
      </dgm:t>
    </dgm:pt>
    <dgm:pt modelId="{C897BDC4-8911-4CAA-92DE-93E39C7AE9FD}" type="sibTrans" cxnId="{5AD8CA83-3B01-4712-9D63-876F7C307859}">
      <dgm:prSet/>
      <dgm:spPr/>
      <dgm:t>
        <a:bodyPr/>
        <a:lstStyle/>
        <a:p>
          <a:endParaRPr lang="nl-NL"/>
        </a:p>
      </dgm:t>
    </dgm:pt>
    <dgm:pt modelId="{EFF76C44-4D56-45E1-879E-41050B46D087}">
      <dgm:prSet phldrT="[Tekst]" phldr="0"/>
      <dgm:spPr/>
      <dgm:t>
        <a:bodyPr/>
        <a:lstStyle/>
        <a:p>
          <a:r>
            <a:rPr lang="nl-NL" dirty="0"/>
            <a:t>Eind februari</a:t>
          </a:r>
        </a:p>
      </dgm:t>
    </dgm:pt>
    <dgm:pt modelId="{8FDC56F1-7994-4FA6-89CA-0E738985B159}" type="parTrans" cxnId="{AAA8D525-A300-46B8-8D84-D7B63A2C1BAE}">
      <dgm:prSet/>
      <dgm:spPr/>
      <dgm:t>
        <a:bodyPr/>
        <a:lstStyle/>
        <a:p>
          <a:endParaRPr lang="nl-NL"/>
        </a:p>
      </dgm:t>
    </dgm:pt>
    <dgm:pt modelId="{EA0FBB0C-BC0B-4017-A3E7-A5E5D5F93579}" type="sibTrans" cxnId="{AAA8D525-A300-46B8-8D84-D7B63A2C1BAE}">
      <dgm:prSet/>
      <dgm:spPr/>
      <dgm:t>
        <a:bodyPr/>
        <a:lstStyle/>
        <a:p>
          <a:endParaRPr lang="nl-NL"/>
        </a:p>
      </dgm:t>
    </dgm:pt>
    <dgm:pt modelId="{28DF203F-72C3-40D6-BBE3-A2D017885355}">
      <dgm:prSet phldrT="[Tekst]" phldr="0"/>
      <dgm:spPr/>
      <dgm:t>
        <a:bodyPr/>
        <a:lstStyle/>
        <a:p>
          <a:r>
            <a:rPr lang="nl-NL" dirty="0"/>
            <a:t>Verdere uitwerking van het plan</a:t>
          </a:r>
        </a:p>
      </dgm:t>
    </dgm:pt>
    <dgm:pt modelId="{26C987A8-9783-4EB7-9E6C-EFAE264F9B8B}" type="parTrans" cxnId="{7B9C7EF9-E8A0-4716-B2F5-87B44E068C16}">
      <dgm:prSet/>
      <dgm:spPr/>
      <dgm:t>
        <a:bodyPr/>
        <a:lstStyle/>
        <a:p>
          <a:endParaRPr lang="nl-NL"/>
        </a:p>
      </dgm:t>
    </dgm:pt>
    <dgm:pt modelId="{68FB638F-0FA5-42D0-B018-93889E3A970F}" type="sibTrans" cxnId="{7B9C7EF9-E8A0-4716-B2F5-87B44E068C16}">
      <dgm:prSet/>
      <dgm:spPr/>
      <dgm:t>
        <a:bodyPr/>
        <a:lstStyle/>
        <a:p>
          <a:endParaRPr lang="nl-NL"/>
        </a:p>
      </dgm:t>
    </dgm:pt>
    <dgm:pt modelId="{8A9ED581-0274-483F-8BDE-CFBAF39D71EA}">
      <dgm:prSet phldrT="[Tekst]" phldr="0"/>
      <dgm:spPr/>
      <dgm:t>
        <a:bodyPr/>
        <a:lstStyle/>
        <a:p>
          <a:r>
            <a:rPr lang="nl-NL" dirty="0"/>
            <a:t>Q1/Q2 2026</a:t>
          </a:r>
        </a:p>
      </dgm:t>
    </dgm:pt>
    <dgm:pt modelId="{A86425E1-7628-4D25-A031-1A297475663A}" type="parTrans" cxnId="{CC8AD9F4-DD15-4767-98E6-6D84BBA90F68}">
      <dgm:prSet/>
      <dgm:spPr/>
      <dgm:t>
        <a:bodyPr/>
        <a:lstStyle/>
        <a:p>
          <a:endParaRPr lang="nl-NL"/>
        </a:p>
      </dgm:t>
    </dgm:pt>
    <dgm:pt modelId="{714B8ECD-3F56-47FE-A0F9-1433029163DE}" type="sibTrans" cxnId="{CC8AD9F4-DD15-4767-98E6-6D84BBA90F68}">
      <dgm:prSet/>
      <dgm:spPr/>
      <dgm:t>
        <a:bodyPr/>
        <a:lstStyle/>
        <a:p>
          <a:endParaRPr lang="nl-NL"/>
        </a:p>
      </dgm:t>
    </dgm:pt>
    <dgm:pt modelId="{C3E1665A-ED82-4896-9613-9B7FF80D13AA}">
      <dgm:prSet phldrT="[Tekst]" phldr="0"/>
      <dgm:spPr/>
      <dgm:t>
        <a:bodyPr/>
        <a:lstStyle/>
        <a:p>
          <a:r>
            <a:rPr lang="nl-NL" dirty="0"/>
            <a:t>stedenbouwkundigplan </a:t>
          </a:r>
        </a:p>
      </dgm:t>
    </dgm:pt>
    <dgm:pt modelId="{FEC5D3A2-A3F6-4651-9018-F009C5582FC1}" type="parTrans" cxnId="{9DEBB974-B791-44CC-A6F5-0EF5C98F1769}">
      <dgm:prSet/>
      <dgm:spPr/>
      <dgm:t>
        <a:bodyPr/>
        <a:lstStyle/>
        <a:p>
          <a:endParaRPr lang="nl-NL"/>
        </a:p>
      </dgm:t>
    </dgm:pt>
    <dgm:pt modelId="{BE78A419-E573-47FE-B60D-FDD684227123}" type="sibTrans" cxnId="{9DEBB974-B791-44CC-A6F5-0EF5C98F1769}">
      <dgm:prSet/>
      <dgm:spPr/>
      <dgm:t>
        <a:bodyPr/>
        <a:lstStyle/>
        <a:p>
          <a:endParaRPr lang="nl-NL"/>
        </a:p>
      </dgm:t>
    </dgm:pt>
    <dgm:pt modelId="{622468D5-E8F4-463D-9410-775A1963C0F2}">
      <dgm:prSet phldrT="[Tekst]" phldr="0"/>
      <dgm:spPr/>
      <dgm:t>
        <a:bodyPr/>
        <a:lstStyle/>
        <a:p>
          <a:r>
            <a:rPr lang="nl-NL" dirty="0"/>
            <a:t>Participatiemoment over het uitgewerkte plan</a:t>
          </a:r>
        </a:p>
      </dgm:t>
    </dgm:pt>
    <dgm:pt modelId="{77A4FBCB-D8C4-4F68-90DD-ACA3AAE8EA1E}" type="parTrans" cxnId="{0723ECA4-3CBB-4560-9DC8-8F5C359975CF}">
      <dgm:prSet/>
      <dgm:spPr/>
      <dgm:t>
        <a:bodyPr/>
        <a:lstStyle/>
        <a:p>
          <a:endParaRPr lang="nl-NL"/>
        </a:p>
      </dgm:t>
    </dgm:pt>
    <dgm:pt modelId="{CDAD9629-62EB-4721-A771-DD8044E59B3A}" type="sibTrans" cxnId="{0723ECA4-3CBB-4560-9DC8-8F5C359975CF}">
      <dgm:prSet/>
      <dgm:spPr/>
      <dgm:t>
        <a:bodyPr/>
        <a:lstStyle/>
        <a:p>
          <a:endParaRPr lang="nl-NL"/>
        </a:p>
      </dgm:t>
    </dgm:pt>
    <dgm:pt modelId="{4459621A-E9DA-4375-BF35-34B7DF928BE3}">
      <dgm:prSet phldrT="[Tekst]" phldr="0"/>
      <dgm:spPr/>
      <dgm:t>
        <a:bodyPr/>
        <a:lstStyle/>
        <a:p>
          <a:r>
            <a:rPr lang="nl-NL" dirty="0"/>
            <a:t>Eind Q2 2026 participatie over het stedenbouwkundigplan </a:t>
          </a:r>
        </a:p>
      </dgm:t>
    </dgm:pt>
    <dgm:pt modelId="{9C6518B1-390C-4BCA-8546-80083EAD0B2B}" type="parTrans" cxnId="{914DD43A-A7E6-4A23-A6FC-5E053FA0448B}">
      <dgm:prSet/>
      <dgm:spPr/>
      <dgm:t>
        <a:bodyPr/>
        <a:lstStyle/>
        <a:p>
          <a:endParaRPr lang="nl-NL"/>
        </a:p>
      </dgm:t>
    </dgm:pt>
    <dgm:pt modelId="{568A130B-49E9-4EBA-ABA2-03E0D0E2EE38}" type="sibTrans" cxnId="{914DD43A-A7E6-4A23-A6FC-5E053FA0448B}">
      <dgm:prSet/>
      <dgm:spPr/>
      <dgm:t>
        <a:bodyPr/>
        <a:lstStyle/>
        <a:p>
          <a:endParaRPr lang="nl-NL"/>
        </a:p>
      </dgm:t>
    </dgm:pt>
    <dgm:pt modelId="{8DD84956-B71A-485E-B1CB-3BF383121649}">
      <dgm:prSet/>
      <dgm:spPr/>
      <dgm:t>
        <a:bodyPr/>
        <a:lstStyle/>
        <a:p>
          <a:r>
            <a:rPr lang="nl-NL" dirty="0"/>
            <a:t>Wijzigingsprocedure omgevingsplan</a:t>
          </a:r>
        </a:p>
      </dgm:t>
    </dgm:pt>
    <dgm:pt modelId="{B1C8C517-CF87-4CB6-829A-2B0D72F79C79}" type="parTrans" cxnId="{7CED7F07-C940-488D-8B79-86C48FEB3A5A}">
      <dgm:prSet/>
      <dgm:spPr/>
      <dgm:t>
        <a:bodyPr/>
        <a:lstStyle/>
        <a:p>
          <a:endParaRPr lang="nl-NL"/>
        </a:p>
      </dgm:t>
    </dgm:pt>
    <dgm:pt modelId="{B368DEE0-61E3-4E62-8307-6CE77C83BD9C}" type="sibTrans" cxnId="{7CED7F07-C940-488D-8B79-86C48FEB3A5A}">
      <dgm:prSet/>
      <dgm:spPr/>
      <dgm:t>
        <a:bodyPr/>
        <a:lstStyle/>
        <a:p>
          <a:endParaRPr lang="nl-NL"/>
        </a:p>
      </dgm:t>
    </dgm:pt>
    <dgm:pt modelId="{31EBD6E8-5B29-4E32-8756-9FF5D7BDFF90}">
      <dgm:prSet phldrT="[Tekst]" phldr="0"/>
      <dgm:spPr/>
      <dgm:t>
        <a:bodyPr/>
        <a:lstStyle/>
        <a:p>
          <a:r>
            <a:rPr lang="nl-NL" dirty="0"/>
            <a:t>Mede afhankelijk van de Rijksdienst</a:t>
          </a:r>
        </a:p>
      </dgm:t>
    </dgm:pt>
    <dgm:pt modelId="{CEA506AA-3EE0-41EA-9DCF-FB2944B8C8DC}" type="parTrans" cxnId="{9811D1D4-8574-491C-8BB8-AB7F3C9F86BD}">
      <dgm:prSet/>
      <dgm:spPr/>
      <dgm:t>
        <a:bodyPr/>
        <a:lstStyle/>
        <a:p>
          <a:endParaRPr lang="nl-NL"/>
        </a:p>
      </dgm:t>
    </dgm:pt>
    <dgm:pt modelId="{5F989B09-83AA-45C1-8727-3B94E99C77BC}" type="sibTrans" cxnId="{9811D1D4-8574-491C-8BB8-AB7F3C9F86BD}">
      <dgm:prSet/>
      <dgm:spPr/>
      <dgm:t>
        <a:bodyPr/>
        <a:lstStyle/>
        <a:p>
          <a:endParaRPr lang="nl-NL"/>
        </a:p>
      </dgm:t>
    </dgm:pt>
    <dgm:pt modelId="{57B4362D-256A-4F15-A474-499592CE9187}">
      <dgm:prSet/>
      <dgm:spPr/>
      <dgm:t>
        <a:bodyPr/>
        <a:lstStyle/>
        <a:p>
          <a:r>
            <a:rPr lang="nl-NL" dirty="0"/>
            <a:t>Start Q3/Q4 2026 </a:t>
          </a:r>
        </a:p>
      </dgm:t>
    </dgm:pt>
    <dgm:pt modelId="{BCD56318-6578-468D-BD15-7CADF854CF72}" type="parTrans" cxnId="{D756E5B3-F9DF-43C1-BA4F-C5783870AFC3}">
      <dgm:prSet/>
      <dgm:spPr/>
      <dgm:t>
        <a:bodyPr/>
        <a:lstStyle/>
        <a:p>
          <a:endParaRPr lang="nl-NL"/>
        </a:p>
      </dgm:t>
    </dgm:pt>
    <dgm:pt modelId="{A2CA1FB6-BF0A-48B9-A209-34E91CA53143}" type="sibTrans" cxnId="{D756E5B3-F9DF-43C1-BA4F-C5783870AFC3}">
      <dgm:prSet/>
      <dgm:spPr/>
      <dgm:t>
        <a:bodyPr/>
        <a:lstStyle/>
        <a:p>
          <a:endParaRPr lang="nl-NL"/>
        </a:p>
      </dgm:t>
    </dgm:pt>
    <dgm:pt modelId="{272245DD-DB38-46AF-8282-B489C138F793}" type="pres">
      <dgm:prSet presAssocID="{A7AA947A-E257-49E3-9BFD-9890E04C5B96}" presName="linearFlow" presStyleCnt="0">
        <dgm:presLayoutVars>
          <dgm:dir/>
          <dgm:animLvl val="lvl"/>
          <dgm:resizeHandles val="exact"/>
        </dgm:presLayoutVars>
      </dgm:prSet>
      <dgm:spPr/>
    </dgm:pt>
    <dgm:pt modelId="{D746204E-3E7E-4704-9CCF-780E4545A7D7}" type="pres">
      <dgm:prSet presAssocID="{CA31D8BC-4491-4307-A432-19F6874D1ADA}" presName="composite" presStyleCnt="0"/>
      <dgm:spPr/>
    </dgm:pt>
    <dgm:pt modelId="{7981808B-6A1D-4091-8246-E0D0D4B661C9}" type="pres">
      <dgm:prSet presAssocID="{CA31D8BC-4491-4307-A432-19F6874D1ADA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DB2A19C7-288F-4DBF-8D1E-4A38FF6A1C21}" type="pres">
      <dgm:prSet presAssocID="{CA31D8BC-4491-4307-A432-19F6874D1ADA}" presName="descendantText" presStyleLbl="alignAcc1" presStyleIdx="0" presStyleCnt="4">
        <dgm:presLayoutVars>
          <dgm:bulletEnabled val="1"/>
        </dgm:presLayoutVars>
      </dgm:prSet>
      <dgm:spPr/>
    </dgm:pt>
    <dgm:pt modelId="{92CBAB9D-7CBE-40BB-B70A-71BB4C63E251}" type="pres">
      <dgm:prSet presAssocID="{C897BDC4-8911-4CAA-92DE-93E39C7AE9FD}" presName="sp" presStyleCnt="0"/>
      <dgm:spPr/>
    </dgm:pt>
    <dgm:pt modelId="{EEBD267F-D2D2-491E-A505-D3CDE42FA164}" type="pres">
      <dgm:prSet presAssocID="{28DF203F-72C3-40D6-BBE3-A2D017885355}" presName="composite" presStyleCnt="0"/>
      <dgm:spPr/>
    </dgm:pt>
    <dgm:pt modelId="{50454AA6-F870-4BDF-A847-9CD463D9B6D7}" type="pres">
      <dgm:prSet presAssocID="{28DF203F-72C3-40D6-BBE3-A2D017885355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DF649969-9477-4F34-87C0-B8073DF7ACDA}" type="pres">
      <dgm:prSet presAssocID="{28DF203F-72C3-40D6-BBE3-A2D017885355}" presName="descendantText" presStyleLbl="alignAcc1" presStyleIdx="1" presStyleCnt="4">
        <dgm:presLayoutVars>
          <dgm:bulletEnabled val="1"/>
        </dgm:presLayoutVars>
      </dgm:prSet>
      <dgm:spPr/>
    </dgm:pt>
    <dgm:pt modelId="{17AE8AA4-EA71-4645-B293-1EA31E1A5EC6}" type="pres">
      <dgm:prSet presAssocID="{68FB638F-0FA5-42D0-B018-93889E3A970F}" presName="sp" presStyleCnt="0"/>
      <dgm:spPr/>
    </dgm:pt>
    <dgm:pt modelId="{C101E800-A482-460F-A2E3-DE471EB4C43E}" type="pres">
      <dgm:prSet presAssocID="{622468D5-E8F4-463D-9410-775A1963C0F2}" presName="composite" presStyleCnt="0"/>
      <dgm:spPr/>
    </dgm:pt>
    <dgm:pt modelId="{430E47AD-EC17-48A3-B462-5FFAE4876FDC}" type="pres">
      <dgm:prSet presAssocID="{622468D5-E8F4-463D-9410-775A1963C0F2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770DF439-5682-473E-93A5-0BC3E5A87EA3}" type="pres">
      <dgm:prSet presAssocID="{622468D5-E8F4-463D-9410-775A1963C0F2}" presName="descendantText" presStyleLbl="alignAcc1" presStyleIdx="2" presStyleCnt="4">
        <dgm:presLayoutVars>
          <dgm:bulletEnabled val="1"/>
        </dgm:presLayoutVars>
      </dgm:prSet>
      <dgm:spPr/>
    </dgm:pt>
    <dgm:pt modelId="{C9590397-592E-4A35-8E8F-C5894984BD5E}" type="pres">
      <dgm:prSet presAssocID="{CDAD9629-62EB-4721-A771-DD8044E59B3A}" presName="sp" presStyleCnt="0"/>
      <dgm:spPr/>
    </dgm:pt>
    <dgm:pt modelId="{2A1CE87C-CAAE-4635-832D-683F726FF50F}" type="pres">
      <dgm:prSet presAssocID="{8DD84956-B71A-485E-B1CB-3BF383121649}" presName="composite" presStyleCnt="0"/>
      <dgm:spPr/>
    </dgm:pt>
    <dgm:pt modelId="{D8140B15-BB81-4412-8F3E-733A50DE4D2D}" type="pres">
      <dgm:prSet presAssocID="{8DD84956-B71A-485E-B1CB-3BF383121649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ADF693E5-5BD1-425C-B85E-1E6D1908AA88}" type="pres">
      <dgm:prSet presAssocID="{8DD84956-B71A-485E-B1CB-3BF383121649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9AD90A02-CC25-4663-AD6F-1040221EAF3F}" type="presOf" srcId="{8A9ED581-0274-483F-8BDE-CFBAF39D71EA}" destId="{DF649969-9477-4F34-87C0-B8073DF7ACDA}" srcOrd="0" destOrd="0" presId="urn:microsoft.com/office/officeart/2005/8/layout/chevron2"/>
    <dgm:cxn modelId="{7CED7F07-C940-488D-8B79-86C48FEB3A5A}" srcId="{A7AA947A-E257-49E3-9BFD-9890E04C5B96}" destId="{8DD84956-B71A-485E-B1CB-3BF383121649}" srcOrd="3" destOrd="0" parTransId="{B1C8C517-CF87-4CB6-829A-2B0D72F79C79}" sibTransId="{B368DEE0-61E3-4E62-8307-6CE77C83BD9C}"/>
    <dgm:cxn modelId="{5ED6A00F-22EF-4F73-8319-328CC6E9C511}" type="presOf" srcId="{A7AA947A-E257-49E3-9BFD-9890E04C5B96}" destId="{272245DD-DB38-46AF-8282-B489C138F793}" srcOrd="0" destOrd="0" presId="urn:microsoft.com/office/officeart/2005/8/layout/chevron2"/>
    <dgm:cxn modelId="{2D6D4F15-C493-4559-AC81-7B2711FFC917}" type="presOf" srcId="{EFF76C44-4D56-45E1-879E-41050B46D087}" destId="{DB2A19C7-288F-4DBF-8D1E-4A38FF6A1C21}" srcOrd="0" destOrd="0" presId="urn:microsoft.com/office/officeart/2005/8/layout/chevron2"/>
    <dgm:cxn modelId="{AAA8D525-A300-46B8-8D84-D7B63A2C1BAE}" srcId="{CA31D8BC-4491-4307-A432-19F6874D1ADA}" destId="{EFF76C44-4D56-45E1-879E-41050B46D087}" srcOrd="0" destOrd="0" parTransId="{8FDC56F1-7994-4FA6-89CA-0E738985B159}" sibTransId="{EA0FBB0C-BC0B-4017-A3E7-A5E5D5F93579}"/>
    <dgm:cxn modelId="{914DD43A-A7E6-4A23-A6FC-5E053FA0448B}" srcId="{622468D5-E8F4-463D-9410-775A1963C0F2}" destId="{4459621A-E9DA-4375-BF35-34B7DF928BE3}" srcOrd="0" destOrd="0" parTransId="{9C6518B1-390C-4BCA-8546-80083EAD0B2B}" sibTransId="{568A130B-49E9-4EBA-ABA2-03E0D0E2EE38}"/>
    <dgm:cxn modelId="{CA40393C-9DE8-41F7-A96B-78BD2A608156}" type="presOf" srcId="{28DF203F-72C3-40D6-BBE3-A2D017885355}" destId="{50454AA6-F870-4BDF-A847-9CD463D9B6D7}" srcOrd="0" destOrd="0" presId="urn:microsoft.com/office/officeart/2005/8/layout/chevron2"/>
    <dgm:cxn modelId="{9D37AA46-B5DA-4A13-A30F-87C6F8D62144}" type="presOf" srcId="{57B4362D-256A-4F15-A474-499592CE9187}" destId="{ADF693E5-5BD1-425C-B85E-1E6D1908AA88}" srcOrd="0" destOrd="0" presId="urn:microsoft.com/office/officeart/2005/8/layout/chevron2"/>
    <dgm:cxn modelId="{16008D67-24EE-4130-AFC3-5CB6C336CDB5}" type="presOf" srcId="{8DD84956-B71A-485E-B1CB-3BF383121649}" destId="{D8140B15-BB81-4412-8F3E-733A50DE4D2D}" srcOrd="0" destOrd="0" presId="urn:microsoft.com/office/officeart/2005/8/layout/chevron2"/>
    <dgm:cxn modelId="{7DE5AB4A-1FB1-444E-A4F2-E1096F27796B}" type="presOf" srcId="{31EBD6E8-5B29-4E32-8756-9FF5D7BDFF90}" destId="{DB2A19C7-288F-4DBF-8D1E-4A38FF6A1C21}" srcOrd="0" destOrd="1" presId="urn:microsoft.com/office/officeart/2005/8/layout/chevron2"/>
    <dgm:cxn modelId="{9DEBB974-B791-44CC-A6F5-0EF5C98F1769}" srcId="{28DF203F-72C3-40D6-BBE3-A2D017885355}" destId="{C3E1665A-ED82-4896-9613-9B7FF80D13AA}" srcOrd="1" destOrd="0" parTransId="{FEC5D3A2-A3F6-4651-9018-F009C5582FC1}" sibTransId="{BE78A419-E573-47FE-B60D-FDD684227123}"/>
    <dgm:cxn modelId="{76D55C7F-A5A1-4213-9336-135C9AA85599}" type="presOf" srcId="{C3E1665A-ED82-4896-9613-9B7FF80D13AA}" destId="{DF649969-9477-4F34-87C0-B8073DF7ACDA}" srcOrd="0" destOrd="1" presId="urn:microsoft.com/office/officeart/2005/8/layout/chevron2"/>
    <dgm:cxn modelId="{5AD8CA83-3B01-4712-9D63-876F7C307859}" srcId="{A7AA947A-E257-49E3-9BFD-9890E04C5B96}" destId="{CA31D8BC-4491-4307-A432-19F6874D1ADA}" srcOrd="0" destOrd="0" parTransId="{38ABB3A7-E661-49D3-AC59-5B6EAB8B2AD6}" sibTransId="{C897BDC4-8911-4CAA-92DE-93E39C7AE9FD}"/>
    <dgm:cxn modelId="{79E4EAA2-72DB-4EFA-8FE1-E53099CBDDE9}" type="presOf" srcId="{622468D5-E8F4-463D-9410-775A1963C0F2}" destId="{430E47AD-EC17-48A3-B462-5FFAE4876FDC}" srcOrd="0" destOrd="0" presId="urn:microsoft.com/office/officeart/2005/8/layout/chevron2"/>
    <dgm:cxn modelId="{A172E6A3-26BE-4AF3-871D-EDD106C47F2D}" type="presOf" srcId="{4459621A-E9DA-4375-BF35-34B7DF928BE3}" destId="{770DF439-5682-473E-93A5-0BC3E5A87EA3}" srcOrd="0" destOrd="0" presId="urn:microsoft.com/office/officeart/2005/8/layout/chevron2"/>
    <dgm:cxn modelId="{0723ECA4-3CBB-4560-9DC8-8F5C359975CF}" srcId="{A7AA947A-E257-49E3-9BFD-9890E04C5B96}" destId="{622468D5-E8F4-463D-9410-775A1963C0F2}" srcOrd="2" destOrd="0" parTransId="{77A4FBCB-D8C4-4F68-90DD-ACA3AAE8EA1E}" sibTransId="{CDAD9629-62EB-4721-A771-DD8044E59B3A}"/>
    <dgm:cxn modelId="{D756E5B3-F9DF-43C1-BA4F-C5783870AFC3}" srcId="{8DD84956-B71A-485E-B1CB-3BF383121649}" destId="{57B4362D-256A-4F15-A474-499592CE9187}" srcOrd="0" destOrd="0" parTransId="{BCD56318-6578-468D-BD15-7CADF854CF72}" sibTransId="{A2CA1FB6-BF0A-48B9-A209-34E91CA53143}"/>
    <dgm:cxn modelId="{9811D1D4-8574-491C-8BB8-AB7F3C9F86BD}" srcId="{CA31D8BC-4491-4307-A432-19F6874D1ADA}" destId="{31EBD6E8-5B29-4E32-8756-9FF5D7BDFF90}" srcOrd="1" destOrd="0" parTransId="{CEA506AA-3EE0-41EA-9DCF-FB2944B8C8DC}" sibTransId="{5F989B09-83AA-45C1-8727-3B94E99C77BC}"/>
    <dgm:cxn modelId="{CC8AD9F4-DD15-4767-98E6-6D84BBA90F68}" srcId="{28DF203F-72C3-40D6-BBE3-A2D017885355}" destId="{8A9ED581-0274-483F-8BDE-CFBAF39D71EA}" srcOrd="0" destOrd="0" parTransId="{A86425E1-7628-4D25-A031-1A297475663A}" sibTransId="{714B8ECD-3F56-47FE-A0F9-1433029163DE}"/>
    <dgm:cxn modelId="{897B76F6-02F7-40DF-82BE-144562A3EEFA}" type="presOf" srcId="{CA31D8BC-4491-4307-A432-19F6874D1ADA}" destId="{7981808B-6A1D-4091-8246-E0D0D4B661C9}" srcOrd="0" destOrd="0" presId="urn:microsoft.com/office/officeart/2005/8/layout/chevron2"/>
    <dgm:cxn modelId="{7B9C7EF9-E8A0-4716-B2F5-87B44E068C16}" srcId="{A7AA947A-E257-49E3-9BFD-9890E04C5B96}" destId="{28DF203F-72C3-40D6-BBE3-A2D017885355}" srcOrd="1" destOrd="0" parTransId="{26C987A8-9783-4EB7-9E6C-EFAE264F9B8B}" sibTransId="{68FB638F-0FA5-42D0-B018-93889E3A970F}"/>
    <dgm:cxn modelId="{C36D3DE1-D143-46DC-902C-A055B00C3B24}" type="presParOf" srcId="{272245DD-DB38-46AF-8282-B489C138F793}" destId="{D746204E-3E7E-4704-9CCF-780E4545A7D7}" srcOrd="0" destOrd="0" presId="urn:microsoft.com/office/officeart/2005/8/layout/chevron2"/>
    <dgm:cxn modelId="{9B40E141-EA38-47C0-ABE3-7F9159EF788B}" type="presParOf" srcId="{D746204E-3E7E-4704-9CCF-780E4545A7D7}" destId="{7981808B-6A1D-4091-8246-E0D0D4B661C9}" srcOrd="0" destOrd="0" presId="urn:microsoft.com/office/officeart/2005/8/layout/chevron2"/>
    <dgm:cxn modelId="{B10FF82B-176E-4273-AC3A-C0074C3E0EFE}" type="presParOf" srcId="{D746204E-3E7E-4704-9CCF-780E4545A7D7}" destId="{DB2A19C7-288F-4DBF-8D1E-4A38FF6A1C21}" srcOrd="1" destOrd="0" presId="urn:microsoft.com/office/officeart/2005/8/layout/chevron2"/>
    <dgm:cxn modelId="{F3D9D8DC-9534-4A5B-903C-F44391DDD268}" type="presParOf" srcId="{272245DD-DB38-46AF-8282-B489C138F793}" destId="{92CBAB9D-7CBE-40BB-B70A-71BB4C63E251}" srcOrd="1" destOrd="0" presId="urn:microsoft.com/office/officeart/2005/8/layout/chevron2"/>
    <dgm:cxn modelId="{D0564ABD-A0E1-44A9-98A5-88601FF08366}" type="presParOf" srcId="{272245DD-DB38-46AF-8282-B489C138F793}" destId="{EEBD267F-D2D2-491E-A505-D3CDE42FA164}" srcOrd="2" destOrd="0" presId="urn:microsoft.com/office/officeart/2005/8/layout/chevron2"/>
    <dgm:cxn modelId="{C6E9FAFC-C87B-4502-A29C-8B70A9F7B0E7}" type="presParOf" srcId="{EEBD267F-D2D2-491E-A505-D3CDE42FA164}" destId="{50454AA6-F870-4BDF-A847-9CD463D9B6D7}" srcOrd="0" destOrd="0" presId="urn:microsoft.com/office/officeart/2005/8/layout/chevron2"/>
    <dgm:cxn modelId="{DF7F7804-7860-4037-9605-2FBEC7CB3914}" type="presParOf" srcId="{EEBD267F-D2D2-491E-A505-D3CDE42FA164}" destId="{DF649969-9477-4F34-87C0-B8073DF7ACDA}" srcOrd="1" destOrd="0" presId="urn:microsoft.com/office/officeart/2005/8/layout/chevron2"/>
    <dgm:cxn modelId="{386CB227-E3B6-4A55-BE20-1E1D558FC5F0}" type="presParOf" srcId="{272245DD-DB38-46AF-8282-B489C138F793}" destId="{17AE8AA4-EA71-4645-B293-1EA31E1A5EC6}" srcOrd="3" destOrd="0" presId="urn:microsoft.com/office/officeart/2005/8/layout/chevron2"/>
    <dgm:cxn modelId="{C7503FBB-5C81-460A-802C-35A5D3EF6EFF}" type="presParOf" srcId="{272245DD-DB38-46AF-8282-B489C138F793}" destId="{C101E800-A482-460F-A2E3-DE471EB4C43E}" srcOrd="4" destOrd="0" presId="urn:microsoft.com/office/officeart/2005/8/layout/chevron2"/>
    <dgm:cxn modelId="{FEF0FD36-0B12-4976-A578-E8C966AF30C0}" type="presParOf" srcId="{C101E800-A482-460F-A2E3-DE471EB4C43E}" destId="{430E47AD-EC17-48A3-B462-5FFAE4876FDC}" srcOrd="0" destOrd="0" presId="urn:microsoft.com/office/officeart/2005/8/layout/chevron2"/>
    <dgm:cxn modelId="{9BC1CCCF-F7AA-479B-B4CE-435EEE8A7568}" type="presParOf" srcId="{C101E800-A482-460F-A2E3-DE471EB4C43E}" destId="{770DF439-5682-473E-93A5-0BC3E5A87EA3}" srcOrd="1" destOrd="0" presId="urn:microsoft.com/office/officeart/2005/8/layout/chevron2"/>
    <dgm:cxn modelId="{D1708393-818D-4AC6-A744-3955CBCB815F}" type="presParOf" srcId="{272245DD-DB38-46AF-8282-B489C138F793}" destId="{C9590397-592E-4A35-8E8F-C5894984BD5E}" srcOrd="5" destOrd="0" presId="urn:microsoft.com/office/officeart/2005/8/layout/chevron2"/>
    <dgm:cxn modelId="{C2F090CA-CA41-48D6-976D-8F3A163CBF76}" type="presParOf" srcId="{272245DD-DB38-46AF-8282-B489C138F793}" destId="{2A1CE87C-CAAE-4635-832D-683F726FF50F}" srcOrd="6" destOrd="0" presId="urn:microsoft.com/office/officeart/2005/8/layout/chevron2"/>
    <dgm:cxn modelId="{63C671CF-B65C-4730-858C-72352A19934A}" type="presParOf" srcId="{2A1CE87C-CAAE-4635-832D-683F726FF50F}" destId="{D8140B15-BB81-4412-8F3E-733A50DE4D2D}" srcOrd="0" destOrd="0" presId="urn:microsoft.com/office/officeart/2005/8/layout/chevron2"/>
    <dgm:cxn modelId="{44A9B4A7-04BF-46C9-9ACA-C61B2D2FD46B}" type="presParOf" srcId="{2A1CE87C-CAAE-4635-832D-683F726FF50F}" destId="{ADF693E5-5BD1-425C-B85E-1E6D1908AA8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81808B-6A1D-4091-8246-E0D0D4B661C9}">
      <dsp:nvSpPr>
        <dsp:cNvPr id="0" name=""/>
        <dsp:cNvSpPr/>
      </dsp:nvSpPr>
      <dsp:spPr>
        <a:xfrm rot="5400000">
          <a:off x="-264625" y="264810"/>
          <a:ext cx="1764171" cy="123491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/>
            <a:t>Collegebesluit op de visie</a:t>
          </a:r>
        </a:p>
      </dsp:txBody>
      <dsp:txXfrm rot="-5400000">
        <a:off x="2" y="617644"/>
        <a:ext cx="1234919" cy="529252"/>
      </dsp:txXfrm>
    </dsp:sp>
    <dsp:sp modelId="{DB2A19C7-288F-4DBF-8D1E-4A38FF6A1C21}">
      <dsp:nvSpPr>
        <dsp:cNvPr id="0" name=""/>
        <dsp:cNvSpPr/>
      </dsp:nvSpPr>
      <dsp:spPr>
        <a:xfrm rot="5400000">
          <a:off x="4487834" y="-3252729"/>
          <a:ext cx="1146711" cy="76525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3200" kern="1200" dirty="0"/>
            <a:t>Eind februari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3200" kern="1200" dirty="0"/>
            <a:t>Mede afhankelijk van de Rijksdienst</a:t>
          </a:r>
        </a:p>
      </dsp:txBody>
      <dsp:txXfrm rot="-5400000">
        <a:off x="1234920" y="56163"/>
        <a:ext cx="7596562" cy="1034755"/>
      </dsp:txXfrm>
    </dsp:sp>
    <dsp:sp modelId="{50454AA6-F870-4BDF-A847-9CD463D9B6D7}">
      <dsp:nvSpPr>
        <dsp:cNvPr id="0" name=""/>
        <dsp:cNvSpPr/>
      </dsp:nvSpPr>
      <dsp:spPr>
        <a:xfrm rot="5400000">
          <a:off x="-264625" y="1886430"/>
          <a:ext cx="1764171" cy="123491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/>
            <a:t>Verdere uitwerking van het plan</a:t>
          </a:r>
        </a:p>
      </dsp:txBody>
      <dsp:txXfrm rot="-5400000">
        <a:off x="2" y="2239264"/>
        <a:ext cx="1234919" cy="529252"/>
      </dsp:txXfrm>
    </dsp:sp>
    <dsp:sp modelId="{DF649969-9477-4F34-87C0-B8073DF7ACDA}">
      <dsp:nvSpPr>
        <dsp:cNvPr id="0" name=""/>
        <dsp:cNvSpPr/>
      </dsp:nvSpPr>
      <dsp:spPr>
        <a:xfrm rot="5400000">
          <a:off x="4487834" y="-1631109"/>
          <a:ext cx="1146711" cy="76525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3200" kern="1200" dirty="0"/>
            <a:t>Q1/Q2 2026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3200" kern="1200" dirty="0"/>
            <a:t>stedenbouwkundigplan </a:t>
          </a:r>
        </a:p>
      </dsp:txBody>
      <dsp:txXfrm rot="-5400000">
        <a:off x="1234920" y="1677783"/>
        <a:ext cx="7596562" cy="1034755"/>
      </dsp:txXfrm>
    </dsp:sp>
    <dsp:sp modelId="{430E47AD-EC17-48A3-B462-5FFAE4876FDC}">
      <dsp:nvSpPr>
        <dsp:cNvPr id="0" name=""/>
        <dsp:cNvSpPr/>
      </dsp:nvSpPr>
      <dsp:spPr>
        <a:xfrm rot="5400000">
          <a:off x="-264625" y="3508049"/>
          <a:ext cx="1764171" cy="123491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/>
            <a:t>Participatiemoment over het uitgewerkte plan</a:t>
          </a:r>
        </a:p>
      </dsp:txBody>
      <dsp:txXfrm rot="-5400000">
        <a:off x="2" y="3860883"/>
        <a:ext cx="1234919" cy="529252"/>
      </dsp:txXfrm>
    </dsp:sp>
    <dsp:sp modelId="{770DF439-5682-473E-93A5-0BC3E5A87EA3}">
      <dsp:nvSpPr>
        <dsp:cNvPr id="0" name=""/>
        <dsp:cNvSpPr/>
      </dsp:nvSpPr>
      <dsp:spPr>
        <a:xfrm rot="5400000">
          <a:off x="4487834" y="-9490"/>
          <a:ext cx="1146711" cy="76525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3200" kern="1200" dirty="0"/>
            <a:t>Eind Q2 2026 participatie over het stedenbouwkundigplan </a:t>
          </a:r>
        </a:p>
      </dsp:txBody>
      <dsp:txXfrm rot="-5400000">
        <a:off x="1234920" y="3299402"/>
        <a:ext cx="7596562" cy="1034755"/>
      </dsp:txXfrm>
    </dsp:sp>
    <dsp:sp modelId="{D8140B15-BB81-4412-8F3E-733A50DE4D2D}">
      <dsp:nvSpPr>
        <dsp:cNvPr id="0" name=""/>
        <dsp:cNvSpPr/>
      </dsp:nvSpPr>
      <dsp:spPr>
        <a:xfrm rot="5400000">
          <a:off x="-264625" y="5129669"/>
          <a:ext cx="1764171" cy="123491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/>
            <a:t>Wijzigingsprocedure omgevingsplan</a:t>
          </a:r>
        </a:p>
      </dsp:txBody>
      <dsp:txXfrm rot="-5400000">
        <a:off x="2" y="5482503"/>
        <a:ext cx="1234919" cy="529252"/>
      </dsp:txXfrm>
    </dsp:sp>
    <dsp:sp modelId="{ADF693E5-5BD1-425C-B85E-1E6D1908AA88}">
      <dsp:nvSpPr>
        <dsp:cNvPr id="0" name=""/>
        <dsp:cNvSpPr/>
      </dsp:nvSpPr>
      <dsp:spPr>
        <a:xfrm rot="5400000">
          <a:off x="4487834" y="1612129"/>
          <a:ext cx="1146711" cy="76525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3200" kern="1200" dirty="0"/>
            <a:t>Start Q3/Q4 2026 </a:t>
          </a:r>
        </a:p>
      </dsp:txBody>
      <dsp:txXfrm rot="-5400000">
        <a:off x="1234920" y="4921021"/>
        <a:ext cx="7596562" cy="1034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3F7F31-E2D5-AB91-85AC-B607B8323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09AE172-3680-9AAE-ABFD-9CF91DFDBE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4A8DDA-BFC2-7AE8-DFBE-9DE706332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40502-A2D0-437A-BD40-9AEFF5716854}" type="datetimeFigureOut">
              <a:rPr lang="nl-NL" smtClean="0"/>
              <a:t>13-1-2026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5DC495-836E-22F6-07E1-8A0AE4855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93E351D-7D58-1E3B-FBDA-D72BFA34D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F140-2C66-4A06-9E3F-66160A9A55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9386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BD014F-6893-E7A8-BB63-F1AD4C2F8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28E5398-27AA-F9D3-8294-302AB0622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6838B1-7C91-50B8-3167-1A8B14162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40502-A2D0-437A-BD40-9AEFF5716854}" type="datetimeFigureOut">
              <a:rPr lang="nl-NL" smtClean="0"/>
              <a:t>13-1-2026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DF0E7CA-3D8E-FC7B-6C0A-1D1C102D0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C88E8FE-473F-A4C1-656A-4C64CFA4C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F140-2C66-4A06-9E3F-66160A9A55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3126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DADE3FD-C089-F2CD-863B-128AD19EA7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0A06A50-15E2-2C26-5001-26BEE3DB0D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243BA3-D4E2-E01A-F60B-0A483A3EE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40502-A2D0-437A-BD40-9AEFF5716854}" type="datetimeFigureOut">
              <a:rPr lang="nl-NL" smtClean="0"/>
              <a:t>13-1-2026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B125EDA-66F0-6A9D-816E-228CC48F6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1E7059A-271B-889D-908A-22F459CAE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F140-2C66-4A06-9E3F-66160A9A55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822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D36A33-95AB-5B30-8B77-3151592C4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BC68DD-B8E1-EAD2-F555-1F5D1D962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98D84C7-F33E-D093-6626-76D551F5C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40502-A2D0-437A-BD40-9AEFF5716854}" type="datetimeFigureOut">
              <a:rPr lang="nl-NL" smtClean="0"/>
              <a:t>13-1-2026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780FDA5-39F5-9BDC-A6DF-F00D03875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9068CBF-FAED-AE6E-4C80-4B3D34FA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F140-2C66-4A06-9E3F-66160A9A55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9944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BEADD1-4ABD-8407-189C-012675E31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89F2D96-89F9-B04D-5E8C-FF1BDE5FE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3919ED6-FB9B-C0FA-FF7D-1E2BD31FC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40502-A2D0-437A-BD40-9AEFF5716854}" type="datetimeFigureOut">
              <a:rPr lang="nl-NL" smtClean="0"/>
              <a:t>13-1-2026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2BE474-64E7-0797-1FFF-1B353549C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67BFDC-557B-3F8C-A1C6-3F8369D61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F140-2C66-4A06-9E3F-66160A9A55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5905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6A3DD3-4573-2B70-A7D8-08635F025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813491-B976-B504-DB3A-C55D5DB10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329AC79-D8D7-DAD0-6212-5896E1359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0C5D9D3-D3AA-101E-BC1C-44C94350A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40502-A2D0-437A-BD40-9AEFF5716854}" type="datetimeFigureOut">
              <a:rPr lang="nl-NL" smtClean="0"/>
              <a:t>13-1-2026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75DD5A5-124D-DF01-AB31-750B84721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D5205DA-F499-E81F-6957-17854409E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F140-2C66-4A06-9E3F-66160A9A55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773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B6128D-F501-DB66-F24E-DC3604798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8F05CEC-BFA2-06F7-7C5D-271CF0D95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84AC7FC-1662-2E5A-1F90-7C34A64E6C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A08E2A0-E84D-92B1-CB1E-B369C497C5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7CFB5BC-64FF-1E03-5624-EFE7534FBF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AB9ADE5-A94D-9977-3E04-B5FB1528D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40502-A2D0-437A-BD40-9AEFF5716854}" type="datetimeFigureOut">
              <a:rPr lang="nl-NL" smtClean="0"/>
              <a:t>13-1-2026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C98FD8C-4AF7-7E95-B1E6-6686705BE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DE7DF91-A879-6F3C-A69D-F77AA87B8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F140-2C66-4A06-9E3F-66160A9A55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1352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6BB7DF-6FE7-0BB6-7B83-E2E1E9959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E82E068-71EF-53FB-8EF7-7E4833A3C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40502-A2D0-437A-BD40-9AEFF5716854}" type="datetimeFigureOut">
              <a:rPr lang="nl-NL" smtClean="0"/>
              <a:t>13-1-2026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4046F28-8AC5-0614-5A01-AFC1AA318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693EE4E-F183-9629-F807-5A9D70339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F140-2C66-4A06-9E3F-66160A9A55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708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1499B05-99C2-B016-580D-91085CA72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40502-A2D0-437A-BD40-9AEFF5716854}" type="datetimeFigureOut">
              <a:rPr lang="nl-NL" smtClean="0"/>
              <a:t>13-1-2026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125E466-C3C3-8AED-87C9-EE8C146E3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97BB82E-5D29-BE8F-C539-D2E5CA9E6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F140-2C66-4A06-9E3F-66160A9A55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7587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A23846-8253-169B-8041-5367B252A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3AB4A4-259A-ADF0-DD3D-9F4CE104A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EA55D5E-77FD-CC67-0C1B-BD693FA1F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EACB2E2-B24C-294B-DBD4-AEF48737F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40502-A2D0-437A-BD40-9AEFF5716854}" type="datetimeFigureOut">
              <a:rPr lang="nl-NL" smtClean="0"/>
              <a:t>13-1-2026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9931300-B394-39A8-FEBC-7F8A10D2A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4D5CFA1-B258-01F4-B905-A924AE1D4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F140-2C66-4A06-9E3F-66160A9A55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1774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DDCB08-0016-80CF-33C0-F68637981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9239857-05AA-1EF7-2409-761558A9B9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12B4734-917D-B614-5BB0-2B2EE998C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7E55376-CF3C-48EA-74EE-CD9FBF913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40502-A2D0-437A-BD40-9AEFF5716854}" type="datetimeFigureOut">
              <a:rPr lang="nl-NL" smtClean="0"/>
              <a:t>13-1-2026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A4971A6-2B86-5BF6-DF0E-1F2F23515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B6D4230-0AD3-E3F8-492D-749C7E3D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F140-2C66-4A06-9E3F-66160A9A55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5955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43F36F4-21F9-3BD4-F3EF-9565DE86E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A8B81-668A-5B13-DD5D-16C54D1FD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10068F-262B-AF9C-2CF9-29A727F256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F40502-A2D0-437A-BD40-9AEFF5716854}" type="datetimeFigureOut">
              <a:rPr lang="nl-NL" smtClean="0"/>
              <a:t>13-1-2026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5812AA2-261F-4470-E009-57344C065D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9706623-CA21-4668-BCC5-4D458957F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60F140-2C66-4A06-9E3F-66160A9A55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878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AD58C90-4E06-F766-90B9-937630449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09" y="1277951"/>
            <a:ext cx="5146046" cy="411683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BE4816E-B783-72E8-C4BA-1A862E1D3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3988" y="320041"/>
            <a:ext cx="6707084" cy="3892668"/>
          </a:xfrm>
        </p:spPr>
        <p:txBody>
          <a:bodyPr>
            <a:normAutofit/>
          </a:bodyPr>
          <a:lstStyle/>
          <a:p>
            <a:pPr algn="l"/>
            <a:r>
              <a:rPr lang="nl-NL" sz="6600"/>
              <a:t>Kerk Achtmaal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556EB21-BFA7-FAE2-B498-E32D3075F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3699" y="4631161"/>
            <a:ext cx="6707366" cy="1569486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Presentatie </a:t>
            </a:r>
            <a:r>
              <a:rPr lang="nl-NL" b="1" dirty="0"/>
              <a:t>Parochie Christus Koning Zundert</a:t>
            </a:r>
            <a:r>
              <a:rPr lang="nl-NL" dirty="0"/>
              <a:t>, </a:t>
            </a:r>
            <a:r>
              <a:rPr lang="nl-NL" b="1" dirty="0"/>
              <a:t>Parochie Kern Commissie Achtmaal </a:t>
            </a:r>
            <a:r>
              <a:rPr lang="nl-NL" dirty="0"/>
              <a:t>en initiatiefnemer </a:t>
            </a:r>
            <a:r>
              <a:rPr lang="nl-NL" b="1" dirty="0"/>
              <a:t>Maas-Jacobs</a:t>
            </a:r>
          </a:p>
        </p:txBody>
      </p:sp>
    </p:spTree>
    <p:extLst>
      <p:ext uri="{BB962C8B-B14F-4D97-AF65-F5344CB8AC3E}">
        <p14:creationId xmlns:p14="http://schemas.microsoft.com/office/powerpoint/2010/main" val="1361812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ts, tekening, huis, kunst&#10;&#10;Door AI gegenereerde inhoud is mogelijk onjuist.">
            <a:extLst>
              <a:ext uri="{FF2B5EF4-FFF2-40B4-BE49-F238E27FC236}">
                <a16:creationId xmlns:a16="http://schemas.microsoft.com/office/drawing/2014/main" id="{8B91A7A5-1E35-B72F-466B-A0DED4901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35" y="2991111"/>
            <a:ext cx="6472212" cy="283159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CEC6CE0-8DDC-5C37-D662-744E9E806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202" y="338328"/>
            <a:ext cx="5011473" cy="1773936"/>
          </a:xfrm>
        </p:spPr>
        <p:txBody>
          <a:bodyPr>
            <a:normAutofit/>
          </a:bodyPr>
          <a:lstStyle/>
          <a:p>
            <a:r>
              <a:rPr lang="nl-NL" sz="3600" dirty="0"/>
              <a:t>Daglicht toetreding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C0EFEC-44F3-B4BF-1982-6B692416F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5641" y="338328"/>
            <a:ext cx="5029200" cy="1773936"/>
          </a:xfrm>
        </p:spPr>
        <p:txBody>
          <a:bodyPr anchor="ctr">
            <a:normAutofit/>
          </a:bodyPr>
          <a:lstStyle/>
          <a:p>
            <a:r>
              <a:rPr lang="nl-NL" sz="1800" dirty="0"/>
              <a:t>Het karakteristieke gewelf blijft behouden</a:t>
            </a:r>
          </a:p>
          <a:p>
            <a:r>
              <a:rPr lang="nl-NL" sz="1800" dirty="0"/>
              <a:t>De ruimtelijke hoogte van de kerk blijft volledig </a:t>
            </a:r>
            <a:r>
              <a:rPr lang="nl-NL" sz="1800" dirty="0" err="1"/>
              <a:t>beleefbaar</a:t>
            </a:r>
            <a:endParaRPr lang="nl-NL" sz="1800" dirty="0"/>
          </a:p>
          <a:p>
            <a:r>
              <a:rPr lang="nl-NL" sz="1800" dirty="0"/>
              <a:t>Onder de bestaande ramen komt een extra opening, zorgvuldig en visueel ondergeschikt</a:t>
            </a:r>
          </a:p>
        </p:txBody>
      </p:sp>
      <p:pic>
        <p:nvPicPr>
          <p:cNvPr id="7" name="Afbeelding 6" descr="Afbeelding met schets, tekening, huis, kunst&#10;&#10;Door AI gegenereerde inhoud is mogelijk onjuist.">
            <a:extLst>
              <a:ext uri="{FF2B5EF4-FFF2-40B4-BE49-F238E27FC236}">
                <a16:creationId xmlns:a16="http://schemas.microsoft.com/office/drawing/2014/main" id="{3929D3F0-116E-73E2-1246-23497BF301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181"/>
          <a:stretch>
            <a:fillRect/>
          </a:stretch>
        </p:blipFill>
        <p:spPr>
          <a:xfrm>
            <a:off x="6355641" y="3601168"/>
            <a:ext cx="5166360" cy="2221535"/>
          </a:xfrm>
          <a:prstGeom prst="rect">
            <a:avLst/>
          </a:prstGeom>
        </p:spPr>
      </p:pic>
      <p:sp>
        <p:nvSpPr>
          <p:cNvPr id="4" name="Pijl: rechts 3">
            <a:extLst>
              <a:ext uri="{FF2B5EF4-FFF2-40B4-BE49-F238E27FC236}">
                <a16:creationId xmlns:a16="http://schemas.microsoft.com/office/drawing/2014/main" id="{F4AFEC86-8806-1173-EE5D-500AD8E3E223}"/>
              </a:ext>
            </a:extLst>
          </p:cNvPr>
          <p:cNvSpPr/>
          <p:nvPr/>
        </p:nvSpPr>
        <p:spPr>
          <a:xfrm>
            <a:off x="3157265" y="4504549"/>
            <a:ext cx="591775" cy="414772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2227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tekst, Plan, kaart, diagram&#10;&#10;Door AI gegenereerde inhoud is mogelijk onjuist.">
            <a:extLst>
              <a:ext uri="{FF2B5EF4-FFF2-40B4-BE49-F238E27FC236}">
                <a16:creationId xmlns:a16="http://schemas.microsoft.com/office/drawing/2014/main" id="{2D5FD7E4-F2E9-FAE3-646B-2355068E7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076" y="0"/>
            <a:ext cx="9902924" cy="6858000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C4891A92-84EB-8A72-61BB-BEF330BA953B}"/>
              </a:ext>
            </a:extLst>
          </p:cNvPr>
          <p:cNvSpPr/>
          <p:nvPr/>
        </p:nvSpPr>
        <p:spPr>
          <a:xfrm>
            <a:off x="-1015139" y="-867905"/>
            <a:ext cx="4293031" cy="85628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2700">
              <a:schemeClr val="bg1">
                <a:alpha val="0"/>
              </a:schemeClr>
            </a:glow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3F28F4-767D-F6AF-AA25-F96B349B5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28600" y="1374753"/>
            <a:ext cx="3215640" cy="4351338"/>
          </a:xfrm>
        </p:spPr>
        <p:txBody>
          <a:bodyPr>
            <a:normAutofit/>
          </a:bodyPr>
          <a:lstStyle/>
          <a:p>
            <a:pPr lvl="1"/>
            <a:r>
              <a:rPr lang="nl-NL" sz="1400" dirty="0"/>
              <a:t>Toegankelijker maken</a:t>
            </a:r>
          </a:p>
          <a:p>
            <a:pPr lvl="1"/>
            <a:r>
              <a:rPr lang="nl-NL" sz="1400" dirty="0"/>
              <a:t>Minder verwildering</a:t>
            </a:r>
          </a:p>
          <a:p>
            <a:pPr lvl="1"/>
            <a:r>
              <a:rPr lang="nl-NL" sz="1400" dirty="0"/>
              <a:t>Zoveel mogelijk behoud van waardevolle bomen</a:t>
            </a:r>
          </a:p>
          <a:p>
            <a:pPr lvl="1"/>
            <a:r>
              <a:rPr lang="nl-NL" sz="1400" dirty="0"/>
              <a:t>Toegangen versterken</a:t>
            </a:r>
          </a:p>
          <a:p>
            <a:pPr lvl="1"/>
            <a:r>
              <a:rPr lang="nl-NL" sz="1400" dirty="0"/>
              <a:t>Een ommetje door het park stimuleren </a:t>
            </a:r>
          </a:p>
          <a:p>
            <a:pPr lvl="1"/>
            <a:r>
              <a:rPr lang="nl-NL" sz="1400" dirty="0"/>
              <a:t>Waar mogelijk "achterkanten“ wegwerken </a:t>
            </a:r>
          </a:p>
          <a:p>
            <a:pPr lvl="1"/>
            <a:r>
              <a:rPr lang="nl-NL" sz="1400" dirty="0"/>
              <a:t>Ruimte voor spelen bij de school </a:t>
            </a:r>
          </a:p>
          <a:p>
            <a:pPr lvl="1"/>
            <a:r>
              <a:rPr lang="nl-NL" sz="1400" dirty="0"/>
              <a:t>Behoud van een passende privétuin van de pastorie</a:t>
            </a:r>
          </a:p>
          <a:p>
            <a:pPr lvl="1"/>
            <a:r>
              <a:rPr lang="nl-NL" sz="1400" dirty="0"/>
              <a:t>Het toevoegen van 8-10 (levensloopbestendige) koop woningen</a:t>
            </a:r>
          </a:p>
          <a:p>
            <a:pPr marL="457200" lvl="1" indent="0">
              <a:buNone/>
            </a:pPr>
            <a:endParaRPr lang="nl-NL" sz="1400" dirty="0"/>
          </a:p>
          <a:p>
            <a:endParaRPr lang="nl-NL" sz="1600" dirty="0"/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B9A3C1D1-E37F-5B99-4A03-6EFB0F06DD5B}"/>
              </a:ext>
            </a:extLst>
          </p:cNvPr>
          <p:cNvSpPr/>
          <p:nvPr/>
        </p:nvSpPr>
        <p:spPr>
          <a:xfrm rot="19641806">
            <a:off x="6103872" y="4709105"/>
            <a:ext cx="1725597" cy="789685"/>
          </a:xfrm>
          <a:custGeom>
            <a:avLst/>
            <a:gdLst>
              <a:gd name="csX0" fmla="*/ 0 w 1725597"/>
              <a:gd name="csY0" fmla="*/ 131617 h 789685"/>
              <a:gd name="csX1" fmla="*/ 131617 w 1725597"/>
              <a:gd name="csY1" fmla="*/ 0 h 789685"/>
              <a:gd name="csX2" fmla="*/ 1593980 w 1725597"/>
              <a:gd name="csY2" fmla="*/ 0 h 789685"/>
              <a:gd name="csX3" fmla="*/ 1725597 w 1725597"/>
              <a:gd name="csY3" fmla="*/ 131617 h 789685"/>
              <a:gd name="csX4" fmla="*/ 1725597 w 1725597"/>
              <a:gd name="csY4" fmla="*/ 658068 h 789685"/>
              <a:gd name="csX5" fmla="*/ 1593980 w 1725597"/>
              <a:gd name="csY5" fmla="*/ 789685 h 789685"/>
              <a:gd name="csX6" fmla="*/ 131617 w 1725597"/>
              <a:gd name="csY6" fmla="*/ 789685 h 789685"/>
              <a:gd name="csX7" fmla="*/ 0 w 1725597"/>
              <a:gd name="csY7" fmla="*/ 658068 h 789685"/>
              <a:gd name="csX8" fmla="*/ 0 w 1725597"/>
              <a:gd name="csY8" fmla="*/ 131617 h 7896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725597" h="789685" fill="none" extrusionOk="0">
                <a:moveTo>
                  <a:pt x="0" y="131617"/>
                </a:moveTo>
                <a:cubicBezTo>
                  <a:pt x="-2885" y="59923"/>
                  <a:pt x="68558" y="5872"/>
                  <a:pt x="131617" y="0"/>
                </a:cubicBezTo>
                <a:cubicBezTo>
                  <a:pt x="826111" y="-11914"/>
                  <a:pt x="1150525" y="119229"/>
                  <a:pt x="1593980" y="0"/>
                </a:cubicBezTo>
                <a:cubicBezTo>
                  <a:pt x="1663230" y="11010"/>
                  <a:pt x="1737921" y="58487"/>
                  <a:pt x="1725597" y="131617"/>
                </a:cubicBezTo>
                <a:cubicBezTo>
                  <a:pt x="1726268" y="293893"/>
                  <a:pt x="1735737" y="598051"/>
                  <a:pt x="1725597" y="658068"/>
                </a:cubicBezTo>
                <a:cubicBezTo>
                  <a:pt x="1726869" y="717884"/>
                  <a:pt x="1666608" y="794659"/>
                  <a:pt x="1593980" y="789685"/>
                </a:cubicBezTo>
                <a:cubicBezTo>
                  <a:pt x="888076" y="793651"/>
                  <a:pt x="617992" y="665048"/>
                  <a:pt x="131617" y="789685"/>
                </a:cubicBezTo>
                <a:cubicBezTo>
                  <a:pt x="51403" y="788874"/>
                  <a:pt x="-407" y="734649"/>
                  <a:pt x="0" y="658068"/>
                </a:cubicBezTo>
                <a:cubicBezTo>
                  <a:pt x="36355" y="486610"/>
                  <a:pt x="-21598" y="335467"/>
                  <a:pt x="0" y="131617"/>
                </a:cubicBezTo>
                <a:close/>
              </a:path>
              <a:path w="1725597" h="789685" stroke="0" extrusionOk="0">
                <a:moveTo>
                  <a:pt x="0" y="131617"/>
                </a:moveTo>
                <a:cubicBezTo>
                  <a:pt x="3707" y="63397"/>
                  <a:pt x="57867" y="564"/>
                  <a:pt x="131617" y="0"/>
                </a:cubicBezTo>
                <a:cubicBezTo>
                  <a:pt x="710504" y="16172"/>
                  <a:pt x="1128608" y="2489"/>
                  <a:pt x="1593980" y="0"/>
                </a:cubicBezTo>
                <a:cubicBezTo>
                  <a:pt x="1665690" y="-2384"/>
                  <a:pt x="1724518" y="59653"/>
                  <a:pt x="1725597" y="131617"/>
                </a:cubicBezTo>
                <a:cubicBezTo>
                  <a:pt x="1760052" y="201891"/>
                  <a:pt x="1708859" y="431975"/>
                  <a:pt x="1725597" y="658068"/>
                </a:cubicBezTo>
                <a:cubicBezTo>
                  <a:pt x="1718632" y="731415"/>
                  <a:pt x="1661690" y="787715"/>
                  <a:pt x="1593980" y="789685"/>
                </a:cubicBezTo>
                <a:cubicBezTo>
                  <a:pt x="1406867" y="690555"/>
                  <a:pt x="284896" y="875298"/>
                  <a:pt x="131617" y="789685"/>
                </a:cubicBezTo>
                <a:cubicBezTo>
                  <a:pt x="66656" y="792101"/>
                  <a:pt x="11845" y="731283"/>
                  <a:pt x="0" y="658068"/>
                </a:cubicBezTo>
                <a:cubicBezTo>
                  <a:pt x="12989" y="582862"/>
                  <a:pt x="-36874" y="230101"/>
                  <a:pt x="0" y="131617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2452134990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6E272707-0376-64D0-FBC9-620C4E33CFF5}"/>
              </a:ext>
            </a:extLst>
          </p:cNvPr>
          <p:cNvSpPr/>
          <p:nvPr/>
        </p:nvSpPr>
        <p:spPr>
          <a:xfrm rot="3803506">
            <a:off x="5503288" y="3253299"/>
            <a:ext cx="1868600" cy="887148"/>
          </a:xfrm>
          <a:custGeom>
            <a:avLst/>
            <a:gdLst>
              <a:gd name="csX0" fmla="*/ 0 w 1868600"/>
              <a:gd name="csY0" fmla="*/ 147861 h 887148"/>
              <a:gd name="csX1" fmla="*/ 147861 w 1868600"/>
              <a:gd name="csY1" fmla="*/ 0 h 887148"/>
              <a:gd name="csX2" fmla="*/ 1720739 w 1868600"/>
              <a:gd name="csY2" fmla="*/ 0 h 887148"/>
              <a:gd name="csX3" fmla="*/ 1868600 w 1868600"/>
              <a:gd name="csY3" fmla="*/ 147861 h 887148"/>
              <a:gd name="csX4" fmla="*/ 1868600 w 1868600"/>
              <a:gd name="csY4" fmla="*/ 739287 h 887148"/>
              <a:gd name="csX5" fmla="*/ 1720739 w 1868600"/>
              <a:gd name="csY5" fmla="*/ 887148 h 887148"/>
              <a:gd name="csX6" fmla="*/ 147861 w 1868600"/>
              <a:gd name="csY6" fmla="*/ 887148 h 887148"/>
              <a:gd name="csX7" fmla="*/ 0 w 1868600"/>
              <a:gd name="csY7" fmla="*/ 739287 h 887148"/>
              <a:gd name="csX8" fmla="*/ 0 w 1868600"/>
              <a:gd name="csY8" fmla="*/ 147861 h 88714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868600" h="887148" fill="none" extrusionOk="0">
                <a:moveTo>
                  <a:pt x="0" y="147861"/>
                </a:moveTo>
                <a:cubicBezTo>
                  <a:pt x="-14535" y="71217"/>
                  <a:pt x="79687" y="8223"/>
                  <a:pt x="147861" y="0"/>
                </a:cubicBezTo>
                <a:cubicBezTo>
                  <a:pt x="799584" y="71186"/>
                  <a:pt x="1037508" y="-100554"/>
                  <a:pt x="1720739" y="0"/>
                </a:cubicBezTo>
                <a:cubicBezTo>
                  <a:pt x="1801160" y="3969"/>
                  <a:pt x="1877881" y="65869"/>
                  <a:pt x="1868600" y="147861"/>
                </a:cubicBezTo>
                <a:cubicBezTo>
                  <a:pt x="1905688" y="438428"/>
                  <a:pt x="1823427" y="446470"/>
                  <a:pt x="1868600" y="739287"/>
                </a:cubicBezTo>
                <a:cubicBezTo>
                  <a:pt x="1869109" y="815793"/>
                  <a:pt x="1802245" y="899496"/>
                  <a:pt x="1720739" y="887148"/>
                </a:cubicBezTo>
                <a:cubicBezTo>
                  <a:pt x="1382498" y="765405"/>
                  <a:pt x="468153" y="915685"/>
                  <a:pt x="147861" y="887148"/>
                </a:cubicBezTo>
                <a:cubicBezTo>
                  <a:pt x="60287" y="886510"/>
                  <a:pt x="-1214" y="832557"/>
                  <a:pt x="0" y="739287"/>
                </a:cubicBezTo>
                <a:cubicBezTo>
                  <a:pt x="45613" y="530666"/>
                  <a:pt x="43192" y="257737"/>
                  <a:pt x="0" y="147861"/>
                </a:cubicBezTo>
                <a:close/>
              </a:path>
              <a:path w="1868600" h="887148" stroke="0" extrusionOk="0">
                <a:moveTo>
                  <a:pt x="0" y="147861"/>
                </a:moveTo>
                <a:cubicBezTo>
                  <a:pt x="3125" y="69967"/>
                  <a:pt x="61558" y="2471"/>
                  <a:pt x="147861" y="0"/>
                </a:cubicBezTo>
                <a:cubicBezTo>
                  <a:pt x="917539" y="138416"/>
                  <a:pt x="1349572" y="-115520"/>
                  <a:pt x="1720739" y="0"/>
                </a:cubicBezTo>
                <a:cubicBezTo>
                  <a:pt x="1801309" y="-2653"/>
                  <a:pt x="1865149" y="68524"/>
                  <a:pt x="1868600" y="147861"/>
                </a:cubicBezTo>
                <a:cubicBezTo>
                  <a:pt x="1914425" y="417937"/>
                  <a:pt x="1912867" y="631038"/>
                  <a:pt x="1868600" y="739287"/>
                </a:cubicBezTo>
                <a:cubicBezTo>
                  <a:pt x="1854933" y="822237"/>
                  <a:pt x="1799539" y="886016"/>
                  <a:pt x="1720739" y="887148"/>
                </a:cubicBezTo>
                <a:cubicBezTo>
                  <a:pt x="962011" y="971480"/>
                  <a:pt x="715288" y="1019926"/>
                  <a:pt x="147861" y="887148"/>
                </a:cubicBezTo>
                <a:cubicBezTo>
                  <a:pt x="80724" y="891689"/>
                  <a:pt x="1323" y="821007"/>
                  <a:pt x="0" y="739287"/>
                </a:cubicBezTo>
                <a:cubicBezTo>
                  <a:pt x="-19646" y="450055"/>
                  <a:pt x="-22550" y="362682"/>
                  <a:pt x="0" y="147861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2452134990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899C9A88-7C80-665D-2E09-B4C4850D157C}"/>
              </a:ext>
            </a:extLst>
          </p:cNvPr>
          <p:cNvSpPr txBox="1"/>
          <p:nvPr/>
        </p:nvSpPr>
        <p:spPr>
          <a:xfrm>
            <a:off x="1921411" y="5250180"/>
            <a:ext cx="2453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Zoekgebied woningen</a:t>
            </a:r>
          </a:p>
        </p:txBody>
      </p:sp>
      <p:cxnSp>
        <p:nvCxnSpPr>
          <p:cNvPr id="20" name="Verbindingslijn: gekromd 19">
            <a:extLst>
              <a:ext uri="{FF2B5EF4-FFF2-40B4-BE49-F238E27FC236}">
                <a16:creationId xmlns:a16="http://schemas.microsoft.com/office/drawing/2014/main" id="{8A8C4A33-60E7-1F89-0EF6-5F6A54DD4D9C}"/>
              </a:ext>
            </a:extLst>
          </p:cNvPr>
          <p:cNvCxnSpPr>
            <a:cxnSpLocks/>
          </p:cNvCxnSpPr>
          <p:nvPr/>
        </p:nvCxnSpPr>
        <p:spPr>
          <a:xfrm flipV="1">
            <a:off x="4247152" y="3779520"/>
            <a:ext cx="2046968" cy="168613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Verbindingslijn: gekromd 22">
            <a:extLst>
              <a:ext uri="{FF2B5EF4-FFF2-40B4-BE49-F238E27FC236}">
                <a16:creationId xmlns:a16="http://schemas.microsoft.com/office/drawing/2014/main" id="{7D84A60D-1311-E03C-60B9-0A2E19700D88}"/>
              </a:ext>
            </a:extLst>
          </p:cNvPr>
          <p:cNvCxnSpPr>
            <a:cxnSpLocks/>
          </p:cNvCxnSpPr>
          <p:nvPr/>
        </p:nvCxnSpPr>
        <p:spPr>
          <a:xfrm flipV="1">
            <a:off x="4247152" y="5317052"/>
            <a:ext cx="2499603" cy="15315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itel 1">
            <a:extLst>
              <a:ext uri="{FF2B5EF4-FFF2-40B4-BE49-F238E27FC236}">
                <a16:creationId xmlns:a16="http://schemas.microsoft.com/office/drawing/2014/main" id="{1BC7622C-0E54-3F35-2137-38E172EF2812}"/>
              </a:ext>
            </a:extLst>
          </p:cNvPr>
          <p:cNvSpPr txBox="1">
            <a:spLocks/>
          </p:cNvSpPr>
          <p:nvPr/>
        </p:nvSpPr>
        <p:spPr>
          <a:xfrm>
            <a:off x="240224" y="365125"/>
            <a:ext cx="25339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Visie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62AF4AE2-6EFB-ED83-8543-D5093C563EA2}"/>
              </a:ext>
            </a:extLst>
          </p:cNvPr>
          <p:cNvSpPr/>
          <p:nvPr/>
        </p:nvSpPr>
        <p:spPr>
          <a:xfrm rot="19641806">
            <a:off x="9027072" y="3040517"/>
            <a:ext cx="1298896" cy="789685"/>
          </a:xfrm>
          <a:custGeom>
            <a:avLst/>
            <a:gdLst>
              <a:gd name="csX0" fmla="*/ 0 w 1298896"/>
              <a:gd name="csY0" fmla="*/ 131617 h 789685"/>
              <a:gd name="csX1" fmla="*/ 131617 w 1298896"/>
              <a:gd name="csY1" fmla="*/ 0 h 789685"/>
              <a:gd name="csX2" fmla="*/ 1167279 w 1298896"/>
              <a:gd name="csY2" fmla="*/ 0 h 789685"/>
              <a:gd name="csX3" fmla="*/ 1298896 w 1298896"/>
              <a:gd name="csY3" fmla="*/ 131617 h 789685"/>
              <a:gd name="csX4" fmla="*/ 1298896 w 1298896"/>
              <a:gd name="csY4" fmla="*/ 658068 h 789685"/>
              <a:gd name="csX5" fmla="*/ 1167279 w 1298896"/>
              <a:gd name="csY5" fmla="*/ 789685 h 789685"/>
              <a:gd name="csX6" fmla="*/ 131617 w 1298896"/>
              <a:gd name="csY6" fmla="*/ 789685 h 789685"/>
              <a:gd name="csX7" fmla="*/ 0 w 1298896"/>
              <a:gd name="csY7" fmla="*/ 658068 h 789685"/>
              <a:gd name="csX8" fmla="*/ 0 w 1298896"/>
              <a:gd name="csY8" fmla="*/ 131617 h 7896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298896" h="789685" fill="none" extrusionOk="0">
                <a:moveTo>
                  <a:pt x="0" y="131617"/>
                </a:moveTo>
                <a:cubicBezTo>
                  <a:pt x="-2885" y="59923"/>
                  <a:pt x="68558" y="5872"/>
                  <a:pt x="131617" y="0"/>
                </a:cubicBezTo>
                <a:cubicBezTo>
                  <a:pt x="281456" y="-36534"/>
                  <a:pt x="916057" y="54037"/>
                  <a:pt x="1167279" y="0"/>
                </a:cubicBezTo>
                <a:cubicBezTo>
                  <a:pt x="1236529" y="11010"/>
                  <a:pt x="1311220" y="58487"/>
                  <a:pt x="1298896" y="131617"/>
                </a:cubicBezTo>
                <a:cubicBezTo>
                  <a:pt x="1299567" y="293893"/>
                  <a:pt x="1309036" y="598051"/>
                  <a:pt x="1298896" y="658068"/>
                </a:cubicBezTo>
                <a:cubicBezTo>
                  <a:pt x="1300168" y="717884"/>
                  <a:pt x="1239907" y="794659"/>
                  <a:pt x="1167279" y="789685"/>
                </a:cubicBezTo>
                <a:cubicBezTo>
                  <a:pt x="847374" y="842588"/>
                  <a:pt x="522811" y="798500"/>
                  <a:pt x="131617" y="789685"/>
                </a:cubicBezTo>
                <a:cubicBezTo>
                  <a:pt x="51403" y="788874"/>
                  <a:pt x="-407" y="734649"/>
                  <a:pt x="0" y="658068"/>
                </a:cubicBezTo>
                <a:cubicBezTo>
                  <a:pt x="36355" y="486610"/>
                  <a:pt x="-21598" y="335467"/>
                  <a:pt x="0" y="131617"/>
                </a:cubicBezTo>
                <a:close/>
              </a:path>
              <a:path w="1298896" h="789685" stroke="0" extrusionOk="0">
                <a:moveTo>
                  <a:pt x="0" y="131617"/>
                </a:moveTo>
                <a:cubicBezTo>
                  <a:pt x="3707" y="63397"/>
                  <a:pt x="57867" y="564"/>
                  <a:pt x="131617" y="0"/>
                </a:cubicBezTo>
                <a:cubicBezTo>
                  <a:pt x="581098" y="93158"/>
                  <a:pt x="1055306" y="28575"/>
                  <a:pt x="1167279" y="0"/>
                </a:cubicBezTo>
                <a:cubicBezTo>
                  <a:pt x="1238989" y="-2384"/>
                  <a:pt x="1297817" y="59653"/>
                  <a:pt x="1298896" y="131617"/>
                </a:cubicBezTo>
                <a:cubicBezTo>
                  <a:pt x="1333351" y="201891"/>
                  <a:pt x="1282158" y="431975"/>
                  <a:pt x="1298896" y="658068"/>
                </a:cubicBezTo>
                <a:cubicBezTo>
                  <a:pt x="1291931" y="731415"/>
                  <a:pt x="1234989" y="787715"/>
                  <a:pt x="1167279" y="789685"/>
                </a:cubicBezTo>
                <a:cubicBezTo>
                  <a:pt x="1011937" y="846356"/>
                  <a:pt x="331069" y="752649"/>
                  <a:pt x="131617" y="789685"/>
                </a:cubicBezTo>
                <a:cubicBezTo>
                  <a:pt x="66656" y="792101"/>
                  <a:pt x="11845" y="731283"/>
                  <a:pt x="0" y="658068"/>
                </a:cubicBezTo>
                <a:cubicBezTo>
                  <a:pt x="12989" y="582862"/>
                  <a:pt x="-36874" y="230101"/>
                  <a:pt x="0" y="131617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2452134990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5" name="Verbindingslijn: gekromd 4">
            <a:extLst>
              <a:ext uri="{FF2B5EF4-FFF2-40B4-BE49-F238E27FC236}">
                <a16:creationId xmlns:a16="http://schemas.microsoft.com/office/drawing/2014/main" id="{9F6B61FF-BB45-5FD1-6A4E-5EF16B674A98}"/>
              </a:ext>
            </a:extLst>
          </p:cNvPr>
          <p:cNvCxnSpPr>
            <a:cxnSpLocks/>
          </p:cNvCxnSpPr>
          <p:nvPr/>
        </p:nvCxnSpPr>
        <p:spPr>
          <a:xfrm flipV="1">
            <a:off x="4247152" y="3349895"/>
            <a:ext cx="4965087" cy="211575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400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2BF08-87F5-4762-8EF5-C98F91BBC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Plan, kaart, tekst&#10;&#10;Door AI gegenereerde inhoud is mogelijk onjuist.">
            <a:extLst>
              <a:ext uri="{FF2B5EF4-FFF2-40B4-BE49-F238E27FC236}">
                <a16:creationId xmlns:a16="http://schemas.microsoft.com/office/drawing/2014/main" id="{20B74656-1681-1659-837E-888BFC730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973" y="0"/>
            <a:ext cx="9879027" cy="6858000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9C42C7D4-F9B8-849A-3059-6C9B5E96747F}"/>
              </a:ext>
            </a:extLst>
          </p:cNvPr>
          <p:cNvSpPr/>
          <p:nvPr/>
        </p:nvSpPr>
        <p:spPr>
          <a:xfrm>
            <a:off x="-1015139" y="-867905"/>
            <a:ext cx="4293031" cy="85628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2700">
              <a:schemeClr val="bg1">
                <a:alpha val="0"/>
              </a:schemeClr>
            </a:glow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C24F610E-1101-C2D2-D163-9405152FA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90656" y="1577339"/>
            <a:ext cx="3386256" cy="4148751"/>
          </a:xfrm>
        </p:spPr>
        <p:txBody>
          <a:bodyPr>
            <a:normAutofit/>
          </a:bodyPr>
          <a:lstStyle/>
          <a:p>
            <a:endParaRPr lang="nl-NL" sz="1600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F578941-113E-E4D4-4320-C4F9FB4D9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224" y="365125"/>
            <a:ext cx="2533973" cy="1325563"/>
          </a:xfrm>
        </p:spPr>
        <p:txBody>
          <a:bodyPr/>
          <a:lstStyle/>
          <a:p>
            <a:r>
              <a:rPr lang="nl-NL" dirty="0"/>
              <a:t>Afscheidsplein</a:t>
            </a:r>
          </a:p>
        </p:txBody>
      </p:sp>
    </p:spTree>
    <p:extLst>
      <p:ext uri="{BB962C8B-B14F-4D97-AF65-F5344CB8AC3E}">
        <p14:creationId xmlns:p14="http://schemas.microsoft.com/office/powerpoint/2010/main" val="2045850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11C9C-707B-9E51-218E-668217CFC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kaart, Plan, schermopname&#10;&#10;Door AI gegenereerde inhoud is mogelijk onjuist.">
            <a:extLst>
              <a:ext uri="{FF2B5EF4-FFF2-40B4-BE49-F238E27FC236}">
                <a16:creationId xmlns:a16="http://schemas.microsoft.com/office/drawing/2014/main" id="{B78E2494-C84F-595B-30E4-1AEA60F0C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237" y="0"/>
            <a:ext cx="9918763" cy="6858000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C513B461-D042-6446-B30C-84CA804840AF}"/>
              </a:ext>
            </a:extLst>
          </p:cNvPr>
          <p:cNvSpPr/>
          <p:nvPr/>
        </p:nvSpPr>
        <p:spPr>
          <a:xfrm>
            <a:off x="-1015139" y="-867905"/>
            <a:ext cx="4293031" cy="85628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2700">
              <a:schemeClr val="bg1">
                <a:alpha val="0"/>
              </a:schemeClr>
            </a:glow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C8D7A6-5DFB-5C36-9E16-037046FA5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224" y="365125"/>
            <a:ext cx="2533973" cy="1325563"/>
          </a:xfrm>
        </p:spPr>
        <p:txBody>
          <a:bodyPr/>
          <a:lstStyle/>
          <a:p>
            <a:r>
              <a:rPr lang="nl-NL" dirty="0"/>
              <a:t>Variant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2D92E3-8FD0-D75A-EE89-32FCB5D95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224" y="1748133"/>
            <a:ext cx="2688956" cy="4351338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2873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8B793-AD83-F355-DF6E-93A535177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kaart, Plan, schermopname&#10;&#10;Door AI gegenereerde inhoud is mogelijk onjuist.">
            <a:extLst>
              <a:ext uri="{FF2B5EF4-FFF2-40B4-BE49-F238E27FC236}">
                <a16:creationId xmlns:a16="http://schemas.microsoft.com/office/drawing/2014/main" id="{36AA2FE0-C7F1-C9EB-05D5-D9CEFF61E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487" y="0"/>
            <a:ext cx="9892513" cy="6858000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792CA9D9-A8DD-5AEC-1BE8-B154572BCE52}"/>
              </a:ext>
            </a:extLst>
          </p:cNvPr>
          <p:cNvSpPr/>
          <p:nvPr/>
        </p:nvSpPr>
        <p:spPr>
          <a:xfrm>
            <a:off x="-1015139" y="-867905"/>
            <a:ext cx="4293031" cy="85628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2700">
              <a:schemeClr val="bg1">
                <a:alpha val="0"/>
              </a:schemeClr>
            </a:glow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043ED5-B5C8-A499-98E2-904BFC66B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224" y="365125"/>
            <a:ext cx="2533973" cy="1325563"/>
          </a:xfrm>
        </p:spPr>
        <p:txBody>
          <a:bodyPr/>
          <a:lstStyle/>
          <a:p>
            <a:r>
              <a:rPr lang="nl-NL" dirty="0"/>
              <a:t>Variant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914601-A1C8-1517-E66C-0421AF363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224" y="1748133"/>
            <a:ext cx="2688956" cy="4351338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6736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C094D-C955-0706-FB77-27F50AB98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kaart, Plan&#10;&#10;Door AI gegenereerde inhoud is mogelijk onjuist.">
            <a:extLst>
              <a:ext uri="{FF2B5EF4-FFF2-40B4-BE49-F238E27FC236}">
                <a16:creationId xmlns:a16="http://schemas.microsoft.com/office/drawing/2014/main" id="{7716BCFD-EB4E-A806-82A9-057C2725C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160" y="-21016"/>
            <a:ext cx="9941840" cy="6900032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4D6EEE0D-8747-951E-CA01-6141ED7F7483}"/>
              </a:ext>
            </a:extLst>
          </p:cNvPr>
          <p:cNvSpPr/>
          <p:nvPr/>
        </p:nvSpPr>
        <p:spPr>
          <a:xfrm>
            <a:off x="-1015139" y="-867905"/>
            <a:ext cx="4293031" cy="85628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2700">
              <a:schemeClr val="bg1">
                <a:alpha val="0"/>
              </a:schemeClr>
            </a:glow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0B03302-2A3A-AA6B-F918-555466F30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224" y="365125"/>
            <a:ext cx="2533973" cy="1325563"/>
          </a:xfrm>
        </p:spPr>
        <p:txBody>
          <a:bodyPr/>
          <a:lstStyle/>
          <a:p>
            <a:r>
              <a:rPr lang="nl-NL" dirty="0"/>
              <a:t>Variant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3BF743-032A-78E2-1C2A-295F90693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224" y="1748133"/>
            <a:ext cx="2688956" cy="4351338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2707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D2096C-96B7-36D2-5A28-E315D1DC5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69" y="438011"/>
            <a:ext cx="10515600" cy="1325563"/>
          </a:xfrm>
        </p:spPr>
        <p:txBody>
          <a:bodyPr/>
          <a:lstStyle/>
          <a:p>
            <a:r>
              <a:rPr lang="nl-NL" dirty="0"/>
              <a:t>Participatie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39CD98-2140-37E2-89E7-12333C99B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731" y="1918390"/>
            <a:ext cx="10515600" cy="4351338"/>
          </a:xfrm>
        </p:spPr>
        <p:txBody>
          <a:bodyPr/>
          <a:lstStyle/>
          <a:p>
            <a:r>
              <a:rPr lang="nl-NL" dirty="0"/>
              <a:t>Reacties op het plan kunnen achtergelaten worden via:</a:t>
            </a:r>
          </a:p>
          <a:p>
            <a:pPr lvl="1"/>
            <a:r>
              <a:rPr lang="nl-NL" dirty="0"/>
              <a:t>Formulieren</a:t>
            </a:r>
          </a:p>
          <a:p>
            <a:pPr lvl="1"/>
            <a:r>
              <a:rPr lang="nl-NL" dirty="0"/>
              <a:t>De website: https://www.herbestemmingchristuskoningzundert.nl/</a:t>
            </a:r>
          </a:p>
        </p:txBody>
      </p:sp>
      <p:pic>
        <p:nvPicPr>
          <p:cNvPr id="5" name="Afbeelding 4" descr="Afbeelding met patroon, plein, Symmetrie, ontwerp&#10;&#10;Door AI gegenereerde inhoud is mogelijk onjuist.">
            <a:extLst>
              <a:ext uri="{FF2B5EF4-FFF2-40B4-BE49-F238E27FC236}">
                <a16:creationId xmlns:a16="http://schemas.microsoft.com/office/drawing/2014/main" id="{5F842623-CB11-A1F6-A907-339CE064C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0894" y="3917260"/>
            <a:ext cx="26193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96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E68858-D1A8-CF11-3966-EAF266879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59" y="270387"/>
            <a:ext cx="10515600" cy="1325563"/>
          </a:xfrm>
        </p:spPr>
        <p:txBody>
          <a:bodyPr/>
          <a:lstStyle/>
          <a:p>
            <a:r>
              <a:rPr lang="nl-NL" dirty="0"/>
              <a:t>Concept</a:t>
            </a:r>
            <a:br>
              <a:rPr lang="nl-NL" dirty="0"/>
            </a:br>
            <a:r>
              <a:rPr lang="nl-NL" dirty="0"/>
              <a:t>Proces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964A991-602D-9D67-AAA9-6F51EDFBD6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5397030"/>
              </p:ext>
            </p:extLst>
          </p:nvPr>
        </p:nvGraphicFramePr>
        <p:xfrm>
          <a:off x="2819400" y="68580"/>
          <a:ext cx="888746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5132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E468E1-DDD7-ED53-5116-837BE250E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21" y="298864"/>
            <a:ext cx="10515600" cy="1325563"/>
          </a:xfrm>
        </p:spPr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BA7F5B-5D81-3998-67F8-0E9FF0F9C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Toelichting proces door de Parochie Christus Koning Zundert</a:t>
            </a:r>
          </a:p>
          <a:p>
            <a:r>
              <a:rPr lang="nl-NL" dirty="0"/>
              <a:t>Woordje door voorzitter Parochiekerncommissie Achtmaal</a:t>
            </a:r>
          </a:p>
          <a:p>
            <a:r>
              <a:rPr lang="nl-NL" dirty="0"/>
              <a:t>Presentatie door initiatiefnemer en architect</a:t>
            </a:r>
          </a:p>
          <a:p>
            <a:r>
              <a:rPr lang="nl-NL" dirty="0"/>
              <a:t>Participatie </a:t>
            </a:r>
          </a:p>
          <a:p>
            <a:r>
              <a:rPr lang="nl-NL" dirty="0"/>
              <a:t>Doorkijk naar het vervolgproces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6970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9F63A7-2820-6AC5-6A72-BD07EF409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78" y="358499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/>
              <a:t>Wat vooraf ging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D403D4-6372-8D55-18A3-287AA043F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066" y="2027354"/>
            <a:ext cx="8770571" cy="3996057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Samengaan 3 parochies in de gemeente Zundert per</a:t>
            </a:r>
          </a:p>
          <a:p>
            <a:pPr marL="0" indent="0">
              <a:buNone/>
            </a:pPr>
            <a:r>
              <a:rPr lang="nl-NL" dirty="0"/>
              <a:t>    1 januari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Project kerkenvisie met de gemeente Zundert in 2021 en 2022, enquêtes en participatiebijeenkomsten per dorpskern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Besluit tot sluiten 4 kerken in periode 2023-2030 in september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Tekenen intentieovereenkomst met Maas-Jacobs juli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Start projectteam herbestemming: Maas-Jacobs, bestuur en Bisdom najaar 2023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9014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374EFB-8309-4A95-D2B2-1F15449B4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98255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/>
              <a:t>Hoe verliep het proces tot nu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903882-BFBF-6735-7F46-9DD222C28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40" y="2179754"/>
            <a:ext cx="8770571" cy="4210444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Participatiebijeenkomst in de Toekomst najaar 2023 om ideeën en initiatieven op te halen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Eerste planvorming besproken met wethouder en dorpsraad eind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Gemeente en het projectteam herbestemming zoeken in 2024 hun weg om met respect voor monumentale status tot een herbestemming voor wonen te komen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Voorjaar 2025 een duidelijke proceslijn afgesproken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Zomer en najaar 2025, 3 ontwikkelateliers met participatie van dorpsraad en parochiekerncommissie Achtmaal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Gemeente Zundert, de parochie en de initiatiefnemer vindt het plan rijp om voor te leggen aan de inwoners van Achtmaal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6818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B9104A-BC3A-4D62-D628-161790BC9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52" y="385003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/>
              <a:t>Criteria bij toetsing plannen herbestemming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3D4FD2-DD3A-9D9E-3D12-2EC57D0DB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066" y="2100240"/>
            <a:ext cx="8770571" cy="4314555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voor het Bisdom en bestuur acceptabele herbestemming, passend binnen kwalitatieve bedingen die Bisdom hanteert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Meerwaarde heeft voor de dorpskern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herbestemming die financieel duurzaam is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Zoveel als mogelijk behoud van de </a:t>
            </a:r>
            <a:r>
              <a:rPr lang="nl-NL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kerk, op z’n minst behoud van </a:t>
            </a:r>
            <a:r>
              <a:rPr lang="nl-N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aangezicht van de kerk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een voor de parochie sluitende business-case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6213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05E9CA-A643-29AD-EFF5-FBFAC41DC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69" y="365125"/>
            <a:ext cx="10515600" cy="1325563"/>
          </a:xfrm>
        </p:spPr>
        <p:txBody>
          <a:bodyPr/>
          <a:lstStyle/>
          <a:p>
            <a:r>
              <a:rPr lang="nl-NL" dirty="0"/>
              <a:t>Het vervolg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367DA1-4F92-05F6-A2E4-B124F678A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De Rijksdienst beoordeelt de huidige visie en geeft hierover een advies aan het college van B&amp;W.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Een principebesluit door het college van B&amp;W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Vervolg procedures die Omgevingswet vraagt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Uit de eredienst onttrekken van de kerk in laatste viering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Overdracht kerk en gedeelte van de tuin aan ontwikkelaar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Parochiekerncommissie Achtmaal blijft actief om de geloofsgemeenschap in Achtmaal te dienen, te ondersteunen en te verbinden met onze parochie Christus Koning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1324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CD7ABF-0A28-DA8E-B6F2-222EBD29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348" y="371751"/>
            <a:ext cx="10515600" cy="1325563"/>
          </a:xfrm>
        </p:spPr>
        <p:txBody>
          <a:bodyPr/>
          <a:lstStyle/>
          <a:p>
            <a:r>
              <a:rPr lang="nl-NL" dirty="0"/>
              <a:t>Parochiekerncommissie Achtmaal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83A47F6-177A-FFF7-C641-50F9A80F95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4106466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35B95B-39A3-B9F6-1B72-DB75FA442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100" y="802955"/>
            <a:ext cx="9829800" cy="674683"/>
          </a:xfrm>
        </p:spPr>
        <p:txBody>
          <a:bodyPr anchor="b">
            <a:normAutofit/>
          </a:bodyPr>
          <a:lstStyle/>
          <a:p>
            <a:pPr algn="ctr"/>
            <a:r>
              <a:rPr lang="nl-NL" sz="3600" dirty="0"/>
              <a:t>Toelichting initiatiefnemer en architect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908BA8-B017-5072-9F54-4FBD1556A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1729740"/>
            <a:ext cx="5126896" cy="4325305"/>
          </a:xfrm>
        </p:spPr>
        <p:txBody>
          <a:bodyPr anchor="ctr">
            <a:normAutofit/>
          </a:bodyPr>
          <a:lstStyle/>
          <a:p>
            <a:pPr lvl="1"/>
            <a:r>
              <a:rPr lang="nl-NL" sz="1800" dirty="0"/>
              <a:t>Zoveel mogelijk behoud van de (buitenzijde) van de kerk</a:t>
            </a:r>
          </a:p>
          <a:p>
            <a:pPr lvl="1"/>
            <a:r>
              <a:rPr lang="nl-NL" sz="1800" dirty="0"/>
              <a:t>het plan zal tegemoet komen aan de behoefte van het dorp en bijdragen aan de gemeenschapszin</a:t>
            </a:r>
          </a:p>
          <a:p>
            <a:pPr lvl="1"/>
            <a:r>
              <a:rPr lang="nl-NL" sz="1800" dirty="0"/>
              <a:t>de pastorie tuin krijg een openbaar karakter</a:t>
            </a:r>
          </a:p>
          <a:p>
            <a:pPr lvl="1"/>
            <a:r>
              <a:rPr lang="nl-NL" sz="1800" dirty="0"/>
              <a:t>de kerk moet voor de komende 50 jarig weer toekomstbestendig zijn</a:t>
            </a:r>
          </a:p>
          <a:p>
            <a:endParaRPr lang="nl-NL" sz="1800" dirty="0"/>
          </a:p>
        </p:txBody>
      </p:sp>
      <p:pic>
        <p:nvPicPr>
          <p:cNvPr id="5" name="Afbeelding 4" descr="Afbeelding met schets, tekening, diagram, Lijnillustraties&#10;&#10;Door AI gegenereerde inhoud is mogelijk onjuist.">
            <a:extLst>
              <a:ext uri="{FF2B5EF4-FFF2-40B4-BE49-F238E27FC236}">
                <a16:creationId xmlns:a16="http://schemas.microsoft.com/office/drawing/2014/main" id="{DC9D3935-7D05-9CC3-5E27-7BCB4A3E9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8" y="2848490"/>
            <a:ext cx="4954693" cy="319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87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diagram, Plan, kaart, Plattegrond&#10;&#10;Door AI gegenereerde inhoud is mogelijk onjuist.">
            <a:extLst>
              <a:ext uri="{FF2B5EF4-FFF2-40B4-BE49-F238E27FC236}">
                <a16:creationId xmlns:a16="http://schemas.microsoft.com/office/drawing/2014/main" id="{7CF41DED-3920-7C14-F74D-2BA8657C8F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898" b="1425"/>
          <a:stretch>
            <a:fillRect/>
          </a:stretch>
        </p:blipFill>
        <p:spPr>
          <a:xfrm>
            <a:off x="6999037" y="-3371"/>
            <a:ext cx="5192963" cy="6849237"/>
          </a:xfrm>
          <a:prstGeom prst="rect">
            <a:avLst/>
          </a:prstGeom>
        </p:spPr>
      </p:pic>
      <p:pic>
        <p:nvPicPr>
          <p:cNvPr id="7" name="Afbeelding 6" descr="Afbeelding met diagram, schets, Technische tekening, Plan&#10;&#10;Door AI gegenereerde inhoud is mogelijk onjuist.">
            <a:extLst>
              <a:ext uri="{FF2B5EF4-FFF2-40B4-BE49-F238E27FC236}">
                <a16:creationId xmlns:a16="http://schemas.microsoft.com/office/drawing/2014/main" id="{F00B0C29-4289-E783-E1A3-61ECBC4F9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180" y="-64329"/>
            <a:ext cx="4850969" cy="6849237"/>
          </a:xfrm>
          <a:prstGeom prst="rect">
            <a:avLst/>
          </a:prstGeom>
        </p:spPr>
      </p:pic>
      <p:sp>
        <p:nvSpPr>
          <p:cNvPr id="8" name="Pijl: rechts 7">
            <a:extLst>
              <a:ext uri="{FF2B5EF4-FFF2-40B4-BE49-F238E27FC236}">
                <a16:creationId xmlns:a16="http://schemas.microsoft.com/office/drawing/2014/main" id="{719EBF39-84EF-5F36-E174-EE58A908B237}"/>
              </a:ext>
            </a:extLst>
          </p:cNvPr>
          <p:cNvSpPr/>
          <p:nvPr/>
        </p:nvSpPr>
        <p:spPr>
          <a:xfrm>
            <a:off x="6464345" y="3128920"/>
            <a:ext cx="1069383" cy="519193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A78709B9-55FD-FCD4-8D67-B3462DB4D662}"/>
              </a:ext>
            </a:extLst>
          </p:cNvPr>
          <p:cNvSpPr/>
          <p:nvPr/>
        </p:nvSpPr>
        <p:spPr>
          <a:xfrm>
            <a:off x="5077116" y="187013"/>
            <a:ext cx="1433593" cy="371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9699106-4371-FBEC-C4D1-B6A8B078A4EB}"/>
              </a:ext>
            </a:extLst>
          </p:cNvPr>
          <p:cNvSpPr/>
          <p:nvPr/>
        </p:nvSpPr>
        <p:spPr>
          <a:xfrm>
            <a:off x="2804032" y="2284450"/>
            <a:ext cx="428786" cy="1325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7061089A-CDDF-78DD-3BB6-1B92BECF04F6}"/>
              </a:ext>
            </a:extLst>
          </p:cNvPr>
          <p:cNvSpPr/>
          <p:nvPr/>
        </p:nvSpPr>
        <p:spPr>
          <a:xfrm>
            <a:off x="5077117" y="1629728"/>
            <a:ext cx="689674" cy="654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1DB62CE9-4050-7713-B3CF-50EC491C11E5}"/>
              </a:ext>
            </a:extLst>
          </p:cNvPr>
          <p:cNvSpPr/>
          <p:nvPr/>
        </p:nvSpPr>
        <p:spPr>
          <a:xfrm>
            <a:off x="4193711" y="5500349"/>
            <a:ext cx="751669" cy="273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A1E31587-6A73-2445-DA62-F2A3FCF3B876}"/>
              </a:ext>
            </a:extLst>
          </p:cNvPr>
          <p:cNvSpPr/>
          <p:nvPr/>
        </p:nvSpPr>
        <p:spPr>
          <a:xfrm>
            <a:off x="5875407" y="5451271"/>
            <a:ext cx="1433593" cy="371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2800B2D-0890-85A7-27D6-7AFA4937C06B}"/>
              </a:ext>
            </a:extLst>
          </p:cNvPr>
          <p:cNvSpPr/>
          <p:nvPr/>
        </p:nvSpPr>
        <p:spPr>
          <a:xfrm>
            <a:off x="4588726" y="329565"/>
            <a:ext cx="88049" cy="189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A0E14A6-9917-23CB-CF05-FB571C966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17" y="55523"/>
            <a:ext cx="10515600" cy="1325563"/>
          </a:xfrm>
        </p:spPr>
        <p:txBody>
          <a:bodyPr/>
          <a:lstStyle/>
          <a:p>
            <a:r>
              <a:rPr lang="nl-NL" dirty="0"/>
              <a:t>De kerk</a:t>
            </a:r>
            <a:br>
              <a:rPr lang="nl-NL" dirty="0"/>
            </a:br>
            <a:r>
              <a:rPr lang="nl-NL" sz="2400" dirty="0"/>
              <a:t>conceptverkaveling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D8C66D-D973-9CF7-D209-A4C05AF2F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117" y="1285875"/>
            <a:ext cx="3069567" cy="4891088"/>
          </a:xfrm>
        </p:spPr>
        <p:txBody>
          <a:bodyPr>
            <a:normAutofit/>
          </a:bodyPr>
          <a:lstStyle/>
          <a:p>
            <a:r>
              <a:rPr lang="nl-NL" sz="1600" dirty="0"/>
              <a:t>Behoud van de beleving van de ruimtelijkheid van de kerk</a:t>
            </a:r>
          </a:p>
          <a:p>
            <a:r>
              <a:rPr lang="nl-NL" sz="1600" dirty="0"/>
              <a:t>Zoveel mogelijk behoud van de monumentale waarde</a:t>
            </a:r>
          </a:p>
          <a:p>
            <a:r>
              <a:rPr lang="nl-NL" sz="1600" dirty="0"/>
              <a:t>6-8 wooneenheden in de kerk</a:t>
            </a:r>
          </a:p>
          <a:p>
            <a:r>
              <a:rPr lang="nl-NL" sz="1600" dirty="0"/>
              <a:t>Het inpassen van een kapel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CD1F8E3-77B2-E7CD-7034-3157B91339E1}"/>
              </a:ext>
            </a:extLst>
          </p:cNvPr>
          <p:cNvSpPr txBox="1"/>
          <p:nvPr/>
        </p:nvSpPr>
        <p:spPr>
          <a:xfrm>
            <a:off x="7768827" y="4498975"/>
            <a:ext cx="1175148" cy="415498"/>
          </a:xfrm>
          <a:prstGeom prst="rect">
            <a:avLst/>
          </a:prstGeom>
          <a:solidFill>
            <a:srgbClr val="88AF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050" dirty="0"/>
              <a:t>2 appartementen of 1 woning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6FAD881-263D-BD13-3F0F-1F96FF8CA439}"/>
              </a:ext>
            </a:extLst>
          </p:cNvPr>
          <p:cNvSpPr txBox="1"/>
          <p:nvPr/>
        </p:nvSpPr>
        <p:spPr>
          <a:xfrm>
            <a:off x="10302477" y="4498975"/>
            <a:ext cx="1175148" cy="415498"/>
          </a:xfrm>
          <a:prstGeom prst="rect">
            <a:avLst/>
          </a:prstGeom>
          <a:solidFill>
            <a:srgbClr val="88AF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050" dirty="0"/>
              <a:t>2 appartementen of 1 woning</a:t>
            </a:r>
          </a:p>
        </p:txBody>
      </p:sp>
    </p:spTree>
    <p:extLst>
      <p:ext uri="{BB962C8B-B14F-4D97-AF65-F5344CB8AC3E}">
        <p14:creationId xmlns:p14="http://schemas.microsoft.com/office/powerpoint/2010/main" val="35034442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1092</TotalTime>
  <Words>563</Words>
  <Application>Microsoft Office PowerPoint</Application>
  <PresentationFormat>Breedbeeld</PresentationFormat>
  <Paragraphs>82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Kantoorthema</vt:lpstr>
      <vt:lpstr>Kerk Achtmaal</vt:lpstr>
      <vt:lpstr>Agenda</vt:lpstr>
      <vt:lpstr>Wat vooraf ging</vt:lpstr>
      <vt:lpstr>Hoe verliep het proces tot nu</vt:lpstr>
      <vt:lpstr>Criteria bij toetsing plannen herbestemming</vt:lpstr>
      <vt:lpstr>Het vervolg</vt:lpstr>
      <vt:lpstr>Parochiekerncommissie Achtmaal</vt:lpstr>
      <vt:lpstr>Toelichting initiatiefnemer en architect</vt:lpstr>
      <vt:lpstr>De kerk conceptverkaveling</vt:lpstr>
      <vt:lpstr>Daglicht toetreding</vt:lpstr>
      <vt:lpstr>PowerPoint-presentatie</vt:lpstr>
      <vt:lpstr>Afscheidsplein</vt:lpstr>
      <vt:lpstr>Variant</vt:lpstr>
      <vt:lpstr>Variant</vt:lpstr>
      <vt:lpstr>Variant</vt:lpstr>
      <vt:lpstr>Participatie </vt:lpstr>
      <vt:lpstr>Concept Proces</vt:lpstr>
    </vt:vector>
  </TitlesOfParts>
  <Company>MJ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Nick Schoenmakers</dc:creator>
  <cp:lastModifiedBy>Nick Schoenmakers</cp:lastModifiedBy>
  <cp:revision>14</cp:revision>
  <dcterms:created xsi:type="dcterms:W3CDTF">2026-01-07T08:49:45Z</dcterms:created>
  <dcterms:modified xsi:type="dcterms:W3CDTF">2026-01-13T10:42:07Z</dcterms:modified>
</cp:coreProperties>
</file>